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9" r:id="rId2"/>
    <p:sldId id="261" r:id="rId3"/>
    <p:sldId id="310" r:id="rId4"/>
    <p:sldId id="285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3" r:id="rId15"/>
    <p:sldId id="284" r:id="rId16"/>
    <p:sldId id="289" r:id="rId17"/>
    <p:sldId id="290" r:id="rId18"/>
    <p:sldId id="291" r:id="rId19"/>
    <p:sldId id="293" r:id="rId20"/>
    <p:sldId id="292" r:id="rId21"/>
    <p:sldId id="276" r:id="rId22"/>
    <p:sldId id="294" r:id="rId23"/>
    <p:sldId id="307" r:id="rId24"/>
    <p:sldId id="295" r:id="rId25"/>
    <p:sldId id="278" r:id="rId26"/>
    <p:sldId id="301" r:id="rId27"/>
    <p:sldId id="306" r:id="rId28"/>
    <p:sldId id="304" r:id="rId29"/>
    <p:sldId id="305" r:id="rId30"/>
    <p:sldId id="281" r:id="rId31"/>
    <p:sldId id="277" r:id="rId32"/>
    <p:sldId id="297" r:id="rId33"/>
    <p:sldId id="298" r:id="rId34"/>
    <p:sldId id="303" r:id="rId35"/>
    <p:sldId id="309" r:id="rId36"/>
    <p:sldId id="279" r:id="rId37"/>
    <p:sldId id="296" r:id="rId38"/>
    <p:sldId id="308" r:id="rId39"/>
    <p:sldId id="299" r:id="rId40"/>
    <p:sldId id="300" r:id="rId41"/>
    <p:sldId id="274" r:id="rId42"/>
    <p:sldId id="280" r:id="rId43"/>
    <p:sldId id="287" r:id="rId44"/>
    <p:sldId id="288" r:id="rId45"/>
    <p:sldId id="312" r:id="rId46"/>
    <p:sldId id="282" r:id="rId47"/>
    <p:sldId id="311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500"/>
    <a:srgbClr val="FF6600"/>
    <a:srgbClr val="00598E"/>
    <a:srgbClr val="464646"/>
    <a:srgbClr val="669933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46" autoAdjust="0"/>
  </p:normalViewPr>
  <p:slideViewPr>
    <p:cSldViewPr snapToGrid="0">
      <p:cViewPr varScale="1">
        <p:scale>
          <a:sx n="194" d="100"/>
          <a:sy n="194" d="100"/>
        </p:scale>
        <p:origin x="-680" y="-104"/>
      </p:cViewPr>
      <p:guideLst>
        <p:guide orient="horz" pos="2160"/>
        <p:guide orient="horz" pos="1019"/>
        <p:guide pos="2880"/>
        <p:guide pos="5475"/>
        <p:guide pos="294"/>
        <p:guide pos="2812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57" d="100"/>
          <a:sy n="157" d="100"/>
        </p:scale>
        <p:origin x="-4080" y="-120"/>
      </p:cViewPr>
      <p:guideLst>
        <p:guide orient="horz" pos="2880"/>
        <p:guide pos="2160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rgbClr val="464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C11D-E1AF-4AB6-85F0-A764EEA089F1}" type="datetimeFigureOut">
              <a:rPr lang="en-US" smtClean="0">
                <a:solidFill>
                  <a:srgbClr val="464646"/>
                </a:solidFill>
                <a:latin typeface="Arial" pitchFamily="34" charset="0"/>
                <a:cs typeface="Arial" pitchFamily="34" charset="0"/>
              </a:rPr>
              <a:t>5/9/13</a:t>
            </a:fld>
            <a:endParaRPr lang="en-US">
              <a:solidFill>
                <a:srgbClr val="464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rgbClr val="464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846C3-313D-4C97-A2BA-C59B48D36925}" type="slidenum">
              <a:rPr lang="en-US" smtClean="0">
                <a:solidFill>
                  <a:srgbClr val="464646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>
              <a:solidFill>
                <a:srgbClr val="46464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4FCFDC-9DDB-4527-BF5F-CFBEA7FEE2AD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2B7CB1-992F-40F3-A4C7-0BFE2AA28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3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ln>
          <a:solidFill>
            <a:schemeClr val="bg1">
              <a:lumMod val="75000"/>
            </a:schemeClr>
          </a:solidFill>
        </a:ln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rgbClr val="464646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rgbClr val="464646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rgbClr val="464646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rgbClr val="464646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r>
              <a:rPr lang="en-US" dirty="0" err="1" smtClean="0"/>
              <a:t>DrupalCon</a:t>
            </a:r>
            <a:r>
              <a:rPr lang="en-US" dirty="0" smtClean="0"/>
              <a:t>- nice to be in the lead off position.</a:t>
            </a:r>
          </a:p>
          <a:p>
            <a:endParaRPr lang="en-US" dirty="0"/>
          </a:p>
          <a:p>
            <a:r>
              <a:rPr lang="en-US" dirty="0" smtClean="0"/>
              <a:t>Introduce myself – a little history</a:t>
            </a:r>
          </a:p>
          <a:p>
            <a:r>
              <a:rPr lang="en-US" dirty="0" smtClean="0"/>
              <a:t>Sher</a:t>
            </a:r>
          </a:p>
          <a:p>
            <a:endParaRPr lang="en-US" dirty="0"/>
          </a:p>
          <a:p>
            <a:r>
              <a:rPr lang="en-US" dirty="0" smtClean="0"/>
              <a:t>Thank the association for adding the Non-Profit, </a:t>
            </a:r>
            <a:r>
              <a:rPr lang="en-US" dirty="0" err="1" smtClean="0"/>
              <a:t>Gov</a:t>
            </a:r>
            <a:r>
              <a:rPr lang="en-US" dirty="0" smtClean="0"/>
              <a:t>, and Higher Ed track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74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WebMange</a:t>
            </a:r>
            <a:r>
              <a:rPr lang="en-US" dirty="0" smtClean="0"/>
              <a:t> is </a:t>
            </a:r>
            <a:r>
              <a:rPr lang="en-US" dirty="0" err="1" smtClean="0"/>
              <a:t>RoR</a:t>
            </a:r>
            <a:r>
              <a:rPr lang="en-US" dirty="0" smtClean="0"/>
              <a:t> but it kicks off a Python script to do installs and updates.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shows use of the </a:t>
            </a:r>
            <a:r>
              <a:rPr lang="en-US" dirty="0" err="1" smtClean="0"/>
              <a:t>drush</a:t>
            </a:r>
            <a:r>
              <a:rPr lang="en-US" dirty="0" smtClean="0"/>
              <a:t> site-install command</a:t>
            </a:r>
          </a:p>
          <a:p>
            <a:endParaRPr lang="en-US" dirty="0"/>
          </a:p>
          <a:p>
            <a:r>
              <a:rPr lang="en-US" dirty="0" smtClean="0"/>
              <a:t>Python script uses </a:t>
            </a:r>
            <a:r>
              <a:rPr lang="en-US" dirty="0" err="1" smtClean="0"/>
              <a:t>Drush</a:t>
            </a:r>
            <a:r>
              <a:rPr lang="en-US" dirty="0" smtClean="0"/>
              <a:t> to do the install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shows use of the </a:t>
            </a:r>
            <a:r>
              <a:rPr lang="en-US" dirty="0" err="1" smtClean="0"/>
              <a:t>drush</a:t>
            </a:r>
            <a:r>
              <a:rPr lang="en-US" dirty="0" smtClean="0"/>
              <a:t> user-create and user-add-role commands</a:t>
            </a:r>
          </a:p>
          <a:p>
            <a:endParaRPr lang="en-US" dirty="0"/>
          </a:p>
          <a:p>
            <a:r>
              <a:rPr lang="en-US" dirty="0" smtClean="0"/>
              <a:t>Users and roles are defined in WebManage</a:t>
            </a:r>
          </a:p>
          <a:p>
            <a:endParaRPr lang="en-US" dirty="0"/>
          </a:p>
          <a:p>
            <a:r>
              <a:rPr lang="en-US" dirty="0" err="1" smtClean="0"/>
              <a:t>Drush</a:t>
            </a:r>
            <a:r>
              <a:rPr lang="en-US" dirty="0" smtClean="0"/>
              <a:t> adds users and assigns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Install profile was a monolithic mess.</a:t>
            </a:r>
          </a:p>
          <a:p>
            <a:r>
              <a:rPr lang="en-US" dirty="0" smtClean="0"/>
              <a:t>Broke it up into functions and eventually split those off into modules.</a:t>
            </a:r>
          </a:p>
          <a:p>
            <a:endParaRPr lang="en-US" dirty="0"/>
          </a:p>
          <a:p>
            <a:r>
              <a:rPr lang="en-US" dirty="0" smtClean="0"/>
              <a:t>Permissions rely on modules being installed and initialized.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8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</a:t>
            </a:r>
          </a:p>
          <a:p>
            <a:endParaRPr lang="en-US" dirty="0" smtClean="0"/>
          </a:p>
          <a:p>
            <a:r>
              <a:rPr lang="en-US" dirty="0" smtClean="0"/>
              <a:t>See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1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modules .info file for the author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shows </a:t>
            </a:r>
            <a:r>
              <a:rPr lang="en-US" dirty="0" err="1" smtClean="0"/>
              <a:t>hook_install_tasks</a:t>
            </a:r>
            <a:r>
              <a:rPr lang="en-US" dirty="0" smtClean="0"/>
              <a:t> from the .profile file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week release cycle for our distribution</a:t>
            </a:r>
          </a:p>
          <a:p>
            <a:endParaRPr lang="en-US" dirty="0"/>
          </a:p>
          <a:p>
            <a:r>
              <a:rPr lang="en-US" dirty="0" smtClean="0"/>
              <a:t>Must select sites for update manually in WebManage </a:t>
            </a:r>
            <a:r>
              <a:rPr lang="en-US" dirty="0" err="1" smtClean="0"/>
              <a:t>gui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Python script does the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0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shows </a:t>
            </a:r>
            <a:r>
              <a:rPr lang="en-US" dirty="0" err="1" smtClean="0"/>
              <a:t>drush</a:t>
            </a:r>
            <a:r>
              <a:rPr lang="en-US" dirty="0" smtClean="0"/>
              <a:t> commands to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Backup the database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Set the site offline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Update the database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Put the site back online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Clear the cache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Cron only runs twice a day – some sites need more</a:t>
            </a:r>
          </a:p>
          <a:p>
            <a:endParaRPr lang="en-US" dirty="0" smtClean="0"/>
          </a:p>
          <a:p>
            <a:r>
              <a:rPr lang="en-US" dirty="0" smtClean="0"/>
              <a:t>Server must have web tree mounted and have rights 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OSU - 26,000 students - Very high tech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HP near by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OSL - more </a:t>
            </a:r>
            <a:r>
              <a:rPr lang="en-US" dirty="0">
                <a:solidFill>
                  <a:schemeClr val="tx1"/>
                </a:solidFill>
              </a:rPr>
              <a:t>than 160 projects, </a:t>
            </a:r>
            <a:r>
              <a:rPr lang="en-US" dirty="0" smtClean="0">
                <a:solidFill>
                  <a:schemeClr val="tx1"/>
                </a:solidFill>
              </a:rPr>
              <a:t>Apache </a:t>
            </a:r>
            <a:r>
              <a:rPr lang="en-US" dirty="0">
                <a:solidFill>
                  <a:schemeClr val="tx1"/>
                </a:solidFill>
              </a:rPr>
              <a:t>Software Foundation, the Linux Foundation and Drupal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CWS provides Drupal sites for most of campus - Our servers right next to </a:t>
            </a:r>
            <a:r>
              <a:rPr lang="en-US" dirty="0" err="1" smtClean="0">
                <a:solidFill>
                  <a:schemeClr val="tx1"/>
                </a:solidFill>
              </a:rPr>
              <a:t>drupal.org</a:t>
            </a:r>
            <a:r>
              <a:rPr lang="en-US" dirty="0" smtClean="0">
                <a:solidFill>
                  <a:schemeClr val="tx1"/>
                </a:solidFill>
              </a:rPr>
              <a:t> servers.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60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Netscaler</a:t>
            </a:r>
            <a:r>
              <a:rPr lang="en-US" dirty="0" smtClean="0"/>
              <a:t> caches most static content (images)</a:t>
            </a:r>
          </a:p>
          <a:p>
            <a:endParaRPr lang="en-US" dirty="0"/>
          </a:p>
          <a:p>
            <a:r>
              <a:rPr lang="en-US" dirty="0" smtClean="0"/>
              <a:t>APC is </a:t>
            </a:r>
            <a:r>
              <a:rPr lang="en-US" dirty="0"/>
              <a:t>The Alternative PHP Cache </a:t>
            </a:r>
            <a:r>
              <a:rPr lang="en-US" dirty="0" smtClean="0"/>
              <a:t>for caching </a:t>
            </a:r>
            <a:r>
              <a:rPr lang="en-US" dirty="0"/>
              <a:t>and optimizing PHP intermediate code. </a:t>
            </a:r>
          </a:p>
          <a:p>
            <a:endParaRPr lang="en-US" dirty="0"/>
          </a:p>
          <a:p>
            <a:r>
              <a:rPr lang="en-US" dirty="0" err="1" smtClean="0"/>
              <a:t>Memcache</a:t>
            </a:r>
            <a:r>
              <a:rPr lang="en-US" dirty="0" smtClean="0"/>
              <a:t> does most of the page caching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0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Netscalers</a:t>
            </a:r>
            <a:r>
              <a:rPr lang="en-US" dirty="0" smtClean="0"/>
              <a:t> are redundant.</a:t>
            </a:r>
          </a:p>
          <a:p>
            <a:endParaRPr lang="en-US" dirty="0"/>
          </a:p>
          <a:p>
            <a:r>
              <a:rPr lang="en-US" dirty="0" smtClean="0"/>
              <a:t>8 Web Servers, mostly under-utilized</a:t>
            </a:r>
          </a:p>
          <a:p>
            <a:endParaRPr lang="en-US" dirty="0"/>
          </a:p>
          <a:p>
            <a:r>
              <a:rPr lang="en-US" dirty="0" smtClean="0"/>
              <a:t>MySQL in master/slave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4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phasing out D6 SVN repo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D6 all in SVN repo (Core, </a:t>
            </a:r>
            <a:r>
              <a:rPr lang="en-US" dirty="0" err="1" smtClean="0"/>
              <a:t>contrib</a:t>
            </a:r>
            <a:r>
              <a:rPr lang="en-US" dirty="0" smtClean="0"/>
              <a:t>, custom, libraries)</a:t>
            </a:r>
          </a:p>
          <a:p>
            <a:endParaRPr lang="en-US" dirty="0"/>
          </a:p>
          <a:p>
            <a:r>
              <a:rPr lang="en-US" dirty="0" smtClean="0"/>
              <a:t>D7 </a:t>
            </a:r>
            <a:r>
              <a:rPr lang="en-US" dirty="0" err="1" smtClean="0"/>
              <a:t>Drush</a:t>
            </a:r>
            <a:r>
              <a:rPr lang="en-US" dirty="0" smtClean="0"/>
              <a:t> make gets </a:t>
            </a:r>
          </a:p>
          <a:p>
            <a:r>
              <a:rPr lang="en-US" dirty="0"/>
              <a:t> </a:t>
            </a:r>
            <a:r>
              <a:rPr lang="en-US" dirty="0" smtClean="0"/>
              <a:t>- Core and </a:t>
            </a:r>
            <a:r>
              <a:rPr lang="en-US" dirty="0" err="1" smtClean="0"/>
              <a:t>contrib</a:t>
            </a:r>
            <a:r>
              <a:rPr lang="en-US" dirty="0" smtClean="0"/>
              <a:t> come from </a:t>
            </a:r>
            <a:r>
              <a:rPr lang="en-US" dirty="0" err="1" smtClean="0"/>
              <a:t>drupal.org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 Libraries (</a:t>
            </a:r>
            <a:r>
              <a:rPr lang="en-US" dirty="0" err="1" smtClean="0"/>
              <a:t>jquery_ui</a:t>
            </a:r>
            <a:r>
              <a:rPr lang="en-US" dirty="0" smtClean="0"/>
              <a:t>, </a:t>
            </a:r>
            <a:r>
              <a:rPr lang="en-US" dirty="0" err="1" smtClean="0"/>
              <a:t>tinyMCE</a:t>
            </a:r>
            <a:r>
              <a:rPr lang="en-US" dirty="0" smtClean="0"/>
              <a:t>, CAS) from wherever</a:t>
            </a:r>
          </a:p>
          <a:p>
            <a:r>
              <a:rPr lang="en-US" dirty="0"/>
              <a:t> </a:t>
            </a:r>
            <a:r>
              <a:rPr lang="en-US" dirty="0" smtClean="0"/>
              <a:t>- Custom from our own </a:t>
            </a:r>
            <a:r>
              <a:rPr lang="en-US" dirty="0" err="1" smtClean="0"/>
              <a:t>GitLab</a:t>
            </a:r>
            <a:r>
              <a:rPr lang="en-US" dirty="0" smtClean="0"/>
              <a:t> server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0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modules are versioned</a:t>
            </a:r>
          </a:p>
          <a:p>
            <a:endParaRPr lang="en-US" dirty="0"/>
          </a:p>
          <a:p>
            <a:r>
              <a:rPr lang="en-US" dirty="0" smtClean="0"/>
              <a:t>Generate new </a:t>
            </a:r>
            <a:r>
              <a:rPr lang="en-US" dirty="0" err="1" smtClean="0"/>
              <a:t>makefile</a:t>
            </a:r>
            <a:r>
              <a:rPr lang="en-US" dirty="0" smtClean="0"/>
              <a:t> for each release.</a:t>
            </a:r>
          </a:p>
          <a:p>
            <a:endParaRPr lang="en-US" dirty="0"/>
          </a:p>
          <a:p>
            <a:r>
              <a:rPr lang="en-US" dirty="0" smtClean="0"/>
              <a:t>Make file also serves to document what is included in each release.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8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Mixed Drupal and non-Drupal is a mess</a:t>
            </a:r>
          </a:p>
          <a:p>
            <a:endParaRPr lang="en-US" dirty="0" smtClean="0"/>
          </a:p>
          <a:p>
            <a:r>
              <a:rPr lang="en-US" dirty="0" smtClean="0"/>
              <a:t>Still too many manual steps</a:t>
            </a:r>
          </a:p>
          <a:p>
            <a:endParaRPr lang="en-US" dirty="0"/>
          </a:p>
          <a:p>
            <a:r>
              <a:rPr lang="en-US" dirty="0" smtClean="0"/>
              <a:t>D6 sites are bare-bone. Uses have to learn a lot of Drupal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97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legacy PHP apps require PHP 5.2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5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D7 consolidation already begun with small college and IS</a:t>
            </a:r>
          </a:p>
          <a:p>
            <a:endParaRPr lang="en-US" dirty="0" smtClean="0"/>
          </a:p>
          <a:p>
            <a:r>
              <a:rPr lang="en-US" dirty="0" smtClean="0"/>
              <a:t>Rather put effort into community project (Aegir) than home grown</a:t>
            </a:r>
          </a:p>
          <a:p>
            <a:endParaRPr lang="en-US" dirty="0"/>
          </a:p>
          <a:p>
            <a:r>
              <a:rPr lang="en-US" dirty="0" smtClean="0"/>
              <a:t>Automate = reduced workload</a:t>
            </a:r>
          </a:p>
          <a:p>
            <a:endParaRPr lang="en-US" dirty="0"/>
          </a:p>
          <a:p>
            <a:r>
              <a:rPr lang="en-US" dirty="0" smtClean="0"/>
              <a:t>Put more power and responsibility into users hands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6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OG is not easy – 2.x helps</a:t>
            </a:r>
          </a:p>
          <a:p>
            <a:endParaRPr lang="en-US" dirty="0" smtClean="0"/>
          </a:p>
          <a:p>
            <a:r>
              <a:rPr lang="en-US" dirty="0" smtClean="0"/>
              <a:t>Custom helper module to provide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Contextual filters for views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Group names for theme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Manage entity references to link groups to parent units</a:t>
            </a:r>
            <a:endParaRPr lang="en-US" dirty="0"/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96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 consolidation a high priority moving into D7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4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/>
              <a:t> </a:t>
            </a:r>
            <a:r>
              <a:rPr lang="en-US" dirty="0" smtClean="0"/>
              <a:t> - Provide granular authoring permissions</a:t>
            </a:r>
          </a:p>
          <a:p>
            <a:r>
              <a:rPr lang="en-US" dirty="0"/>
              <a:t> </a:t>
            </a:r>
            <a:r>
              <a:rPr lang="en-US" dirty="0" smtClean="0"/>
              <a:t> - Give the departments some distinctiveness</a:t>
            </a:r>
          </a:p>
          <a:p>
            <a:r>
              <a:rPr lang="en-US" dirty="0"/>
              <a:t> </a:t>
            </a:r>
            <a:r>
              <a:rPr lang="en-US" dirty="0" smtClean="0"/>
              <a:t> - Share resources, like faculty profiles, between departments.</a:t>
            </a:r>
          </a:p>
          <a:p>
            <a:r>
              <a:rPr lang="en-US" dirty="0"/>
              <a:t> </a:t>
            </a:r>
            <a:r>
              <a:rPr lang="en-US" dirty="0" smtClean="0"/>
              <a:t> - Provide consistent college wide navigation</a:t>
            </a:r>
          </a:p>
          <a:p>
            <a:endParaRPr lang="en-US" dirty="0"/>
          </a:p>
          <a:p>
            <a:r>
              <a:rPr lang="en-US" dirty="0" smtClean="0"/>
              <a:t>Applies to administrative units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go over a lot of technical stuff but not dive too deep into detail</a:t>
            </a:r>
          </a:p>
          <a:p>
            <a:endParaRPr lang="en-US" dirty="0"/>
          </a:p>
          <a:p>
            <a:r>
              <a:rPr lang="en-US" dirty="0" smtClean="0"/>
              <a:t>Will show code snippets. Can download the full code from </a:t>
            </a:r>
            <a:r>
              <a:rPr lang="en-US" dirty="0" err="1" smtClean="0"/>
              <a:t>GitHub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6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support</a:t>
            </a:r>
          </a:p>
          <a:p>
            <a:r>
              <a:rPr lang="en-US" dirty="0"/>
              <a:t> </a:t>
            </a:r>
            <a:r>
              <a:rPr lang="en-US" dirty="0" smtClean="0"/>
              <a:t> - Drupal</a:t>
            </a:r>
          </a:p>
          <a:p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Wordpress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RoR</a:t>
            </a:r>
            <a:r>
              <a:rPr lang="en-US" dirty="0" smtClean="0"/>
              <a:t> Apps</a:t>
            </a:r>
          </a:p>
          <a:p>
            <a:r>
              <a:rPr lang="en-US" dirty="0"/>
              <a:t> </a:t>
            </a:r>
            <a:r>
              <a:rPr lang="en-US" dirty="0" smtClean="0"/>
              <a:t> - Legacy PHP apps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4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Leveraging </a:t>
            </a:r>
            <a:r>
              <a:rPr lang="en-US" dirty="0" err="1" smtClean="0"/>
              <a:t>VMWare</a:t>
            </a:r>
            <a:r>
              <a:rPr lang="en-US" dirty="0" smtClean="0"/>
              <a:t> and our shared infrastructure group</a:t>
            </a:r>
          </a:p>
          <a:p>
            <a:endParaRPr lang="en-US" dirty="0"/>
          </a:p>
          <a:p>
            <a:r>
              <a:rPr lang="en-US" dirty="0" smtClean="0"/>
              <a:t>Working well in </a:t>
            </a:r>
            <a:r>
              <a:rPr lang="en-US" dirty="0" err="1" smtClean="0"/>
              <a:t>dev</a:t>
            </a:r>
            <a:r>
              <a:rPr lang="en-US" dirty="0"/>
              <a:t> </a:t>
            </a:r>
            <a:r>
              <a:rPr lang="en-US" dirty="0" smtClean="0"/>
              <a:t>– Production this summer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9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Mig5’s Zero Touch Deployment is a must read.</a:t>
            </a:r>
          </a:p>
          <a:p>
            <a:endParaRPr lang="en-US" dirty="0"/>
          </a:p>
          <a:p>
            <a:r>
              <a:rPr lang="en-US" dirty="0" smtClean="0"/>
              <a:t>Explain Aegir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Frontend </a:t>
            </a:r>
            <a:r>
              <a:rPr lang="en-US" dirty="0" err="1" smtClean="0"/>
              <a:t>Hostmaster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Backend Provision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2114" y="4517243"/>
            <a:ext cx="22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36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 from Mig5’s work</a:t>
            </a:r>
          </a:p>
          <a:p>
            <a:endParaRPr lang="en-US" dirty="0"/>
          </a:p>
          <a:p>
            <a:r>
              <a:rPr lang="en-US" dirty="0" smtClean="0"/>
              <a:t>Leverage Aegir backend – Provision module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drush</a:t>
            </a:r>
            <a:r>
              <a:rPr lang="en-US" dirty="0" smtClean="0"/>
              <a:t> help to see how all of these commands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7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puppet modules available on </a:t>
            </a:r>
            <a:r>
              <a:rPr lang="en-US" dirty="0" err="1" smtClean="0"/>
              <a:t>Github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Using this now for all new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6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in house development for themes and modules.</a:t>
            </a:r>
          </a:p>
          <a:p>
            <a:endParaRPr lang="en-US" dirty="0"/>
          </a:p>
          <a:p>
            <a:r>
              <a:rPr lang="en-US" dirty="0" smtClean="0"/>
              <a:t>Looking to move more apps into Drupal.</a:t>
            </a:r>
          </a:p>
          <a:p>
            <a:endParaRPr lang="en-US" dirty="0"/>
          </a:p>
          <a:p>
            <a:r>
              <a:rPr lang="en-US" dirty="0" smtClean="0"/>
              <a:t>Leveraging Drupal for mobile development using Services and Views.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37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Jenkins detects developer commits and kicks in a build in the testing environment.</a:t>
            </a:r>
          </a:p>
          <a:p>
            <a:endParaRPr lang="en-US" dirty="0"/>
          </a:p>
          <a:p>
            <a:r>
              <a:rPr lang="en-US" dirty="0" smtClean="0"/>
              <a:t>Once again see work done by Mig5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 updates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Makefile</a:t>
            </a:r>
            <a:endParaRPr lang="en-US" dirty="0" smtClean="0"/>
          </a:p>
          <a:p>
            <a:r>
              <a:rPr lang="en-US" dirty="0" smtClean="0"/>
              <a:t>Build Platform</a:t>
            </a:r>
          </a:p>
          <a:p>
            <a:r>
              <a:rPr lang="en-US" dirty="0" smtClean="0"/>
              <a:t>Migrate Sites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5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stuff is in early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1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out – not yet in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619601"/>
          </a:xfrm>
        </p:spPr>
        <p:txBody>
          <a:bodyPr/>
          <a:lstStyle/>
          <a:p>
            <a:r>
              <a:rPr lang="en-US" dirty="0" smtClean="0"/>
              <a:t>Central Web Services has been hosting Drupal since 2005 with 4.x</a:t>
            </a:r>
          </a:p>
          <a:p>
            <a:endParaRPr lang="en-US" dirty="0"/>
          </a:p>
          <a:p>
            <a:r>
              <a:rPr lang="en-US" dirty="0" smtClean="0"/>
              <a:t>Collaboration with Web Communications/Marketing</a:t>
            </a:r>
          </a:p>
          <a:p>
            <a:endParaRPr lang="en-US" dirty="0"/>
          </a:p>
          <a:p>
            <a:r>
              <a:rPr lang="en-US" dirty="0" smtClean="0"/>
              <a:t>We provide   Training – Sher</a:t>
            </a:r>
          </a:p>
          <a:p>
            <a:r>
              <a:rPr lang="en-US" dirty="0"/>
              <a:t> </a:t>
            </a:r>
            <a:r>
              <a:rPr lang="en-US" dirty="0" smtClean="0"/>
              <a:t> Site install – update – database backup</a:t>
            </a:r>
          </a:p>
          <a:p>
            <a:r>
              <a:rPr lang="en-US" dirty="0" smtClean="0"/>
              <a:t>Infrastructure -  Helpdesk -Collaboration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49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Drupal Gardens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86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Empower users to better manage their own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10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again the provision module provides all the necessary functionality.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5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Still need to determine how best to manage users.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3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0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OSU people standup.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36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 sites</a:t>
            </a:r>
          </a:p>
          <a:p>
            <a:endParaRPr lang="en-US" dirty="0"/>
          </a:p>
          <a:p>
            <a:r>
              <a:rPr lang="en-US" dirty="0" smtClean="0"/>
              <a:t>CWS collaborates with colleges on themes and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Written in </a:t>
            </a:r>
            <a:r>
              <a:rPr lang="en-US" dirty="0" err="1" smtClean="0"/>
              <a:t>RoR</a:t>
            </a:r>
            <a:r>
              <a:rPr lang="en-US" dirty="0" smtClean="0"/>
              <a:t> but uses scripts in python , and PHP.</a:t>
            </a:r>
          </a:p>
          <a:p>
            <a:endParaRPr lang="en-US" dirty="0"/>
          </a:p>
          <a:p>
            <a:r>
              <a:rPr lang="en-US" dirty="0" smtClean="0"/>
              <a:t>Showing it’s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Disadvantages of multisite</a:t>
            </a:r>
          </a:p>
          <a:p>
            <a:r>
              <a:rPr lang="en-US" dirty="0"/>
              <a:t> </a:t>
            </a:r>
            <a:r>
              <a:rPr lang="en-US" dirty="0" smtClean="0"/>
              <a:t> Works best with sub-domain sites</a:t>
            </a:r>
          </a:p>
          <a:p>
            <a:r>
              <a:rPr lang="en-US" dirty="0"/>
              <a:t> </a:t>
            </a:r>
            <a:r>
              <a:rPr lang="en-US" dirty="0" smtClean="0"/>
              <a:t> Need </a:t>
            </a:r>
            <a:r>
              <a:rPr lang="en-US" dirty="0" err="1" smtClean="0"/>
              <a:t>symlinks</a:t>
            </a:r>
            <a:r>
              <a:rPr lang="en-US" dirty="0" smtClean="0"/>
              <a:t> for sub-directory sites</a:t>
            </a:r>
          </a:p>
          <a:p>
            <a:r>
              <a:rPr lang="en-US" dirty="0"/>
              <a:t> </a:t>
            </a:r>
            <a:r>
              <a:rPr lang="en-US" dirty="0" smtClean="0"/>
              <a:t> Limits to how far it will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r>
              <a:rPr lang="en-US" dirty="0"/>
              <a:t> </a:t>
            </a:r>
            <a:r>
              <a:rPr lang="en-US" dirty="0" smtClean="0"/>
              <a:t> Sites can be placed in any arbitrary place in the web tree</a:t>
            </a:r>
          </a:p>
          <a:p>
            <a:r>
              <a:rPr lang="en-US" dirty="0"/>
              <a:t> </a:t>
            </a:r>
            <a:r>
              <a:rPr lang="en-US" dirty="0" smtClean="0"/>
              <a:t> Sites can be nested or combined with non-Drupal sites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Disadvantages</a:t>
            </a:r>
          </a:p>
          <a:p>
            <a:r>
              <a:rPr lang="en-US" dirty="0"/>
              <a:t> </a:t>
            </a:r>
            <a:r>
              <a:rPr lang="en-US" dirty="0" smtClean="0"/>
              <a:t> It allows the above</a:t>
            </a:r>
          </a:p>
          <a:p>
            <a:r>
              <a:rPr lang="en-US" dirty="0"/>
              <a:t> </a:t>
            </a:r>
            <a:r>
              <a:rPr lang="en-US" dirty="0" smtClean="0"/>
              <a:t> Web tree can become a nightmare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5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a standard build number to version our distribution. </a:t>
            </a:r>
          </a:p>
          <a:p>
            <a:endParaRPr lang="en-US" dirty="0"/>
          </a:p>
          <a:p>
            <a:r>
              <a:rPr lang="en-US" dirty="0" smtClean="0"/>
              <a:t>Normal release cycle every 6-8 weeks depending on security updates.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B7CB1-992F-40F3-A4C7-0BFE2AA28F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spc="-150">
                <a:solidFill>
                  <a:srgbClr val="00598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spc="-150"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56350"/>
            <a:ext cx="937580" cy="365125"/>
          </a:xfrm>
          <a:prstGeom prst="rect">
            <a:avLst/>
          </a:prstGeom>
          <a:solidFill>
            <a:srgbClr val="0059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35FF1A-F992-4A1E-A6A7-53FC7D2DBEB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354722-8C8F-4ABF-A263-1B6A7370EEDF}" type="datetime1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spc="0" dirty="0" smtClean="0">
                <a:solidFill>
                  <a:srgbClr val="00598E"/>
                </a:solidFill>
                <a:latin typeface="+mn-lt"/>
              </a:rPr>
              <a:t>Building Bridges, Connecting Communities</a:t>
            </a:r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87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1281980" cy="5851525"/>
          </a:xfrm>
        </p:spPr>
        <p:txBody>
          <a:bodyPr vert="eaVert"/>
          <a:lstStyle>
            <a:lvl1pPr>
              <a:defRPr b="1" spc="-15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56350"/>
            <a:ext cx="937580" cy="365125"/>
          </a:xfrm>
          <a:prstGeom prst="rect">
            <a:avLst/>
          </a:prstGeom>
          <a:solidFill>
            <a:srgbClr val="0059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35FF1A-F992-4A1E-A6A7-53FC7D2DBEB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spc="0" dirty="0" smtClean="0">
                <a:solidFill>
                  <a:srgbClr val="00598E"/>
                </a:solidFill>
                <a:latin typeface="+mn-lt"/>
              </a:rPr>
              <a:t>Building Bridges, Connecting Communities</a:t>
            </a:r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354722-8C8F-4ABF-A263-1B6A7370EEDF}" type="datetime1">
              <a:rPr lang="en-US" smtClean="0"/>
              <a:pPr/>
              <a:t>5/9/13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5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 spc="-150">
                <a:solidFill>
                  <a:srgbClr val="00598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lvl2pPr>
              <a:defRPr>
                <a:solidFill>
                  <a:srgbClr val="464646"/>
                </a:solidFill>
              </a:defRPr>
            </a:lvl2pPr>
            <a:lvl3pPr>
              <a:defRPr>
                <a:solidFill>
                  <a:srgbClr val="464646"/>
                </a:solidFill>
              </a:defRPr>
            </a:lvl3pPr>
            <a:lvl4pPr>
              <a:defRPr>
                <a:solidFill>
                  <a:srgbClr val="464646"/>
                </a:solidFill>
              </a:defRPr>
            </a:lvl4pPr>
            <a:lvl5pPr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83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-150">
                <a:solidFill>
                  <a:srgbClr val="00598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14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spc="-150"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11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spc="-150"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356350"/>
            <a:ext cx="937580" cy="365125"/>
          </a:xfrm>
          <a:prstGeom prst="rect">
            <a:avLst/>
          </a:prstGeom>
          <a:solidFill>
            <a:srgbClr val="0059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35FF1A-F992-4A1E-A6A7-53FC7D2DBEB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354722-8C8F-4ABF-A263-1B6A7370EEDF}" type="datetime1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spc="0" dirty="0" smtClean="0">
                <a:solidFill>
                  <a:srgbClr val="00598E"/>
                </a:solidFill>
                <a:latin typeface="+mn-lt"/>
              </a:rPr>
              <a:t>Building Bridges, Connecting Communities</a:t>
            </a:r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2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spc="-150"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80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0" y="6356350"/>
            <a:ext cx="937580" cy="365125"/>
          </a:xfrm>
          <a:prstGeom prst="rect">
            <a:avLst/>
          </a:prstGeom>
          <a:solidFill>
            <a:srgbClr val="0059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35FF1A-F992-4A1E-A6A7-53FC7D2DBEB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354722-8C8F-4ABF-A263-1B6A7370EEDF}" type="datetime1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spc="0" dirty="0" smtClean="0">
                <a:solidFill>
                  <a:srgbClr val="00598E"/>
                </a:solidFill>
                <a:latin typeface="+mn-lt"/>
              </a:rPr>
              <a:t>Building Bridges, Connecting Communities</a:t>
            </a:r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03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200" b="1" spc="-150"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18454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6356350"/>
            <a:ext cx="937580" cy="365125"/>
          </a:xfrm>
          <a:prstGeom prst="rect">
            <a:avLst/>
          </a:prstGeom>
          <a:solidFill>
            <a:srgbClr val="0059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35FF1A-F992-4A1E-A6A7-53FC7D2DBEB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354722-8C8F-4ABF-A263-1B6A7370EEDF}" type="datetime1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spc="0" dirty="0" smtClean="0">
                <a:solidFill>
                  <a:srgbClr val="00598E"/>
                </a:solidFill>
                <a:latin typeface="+mn-lt"/>
              </a:rPr>
              <a:t>Building Bridges, Connecting Communities</a:t>
            </a:r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84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 spc="-15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6356350"/>
            <a:ext cx="937580" cy="365125"/>
          </a:xfrm>
          <a:prstGeom prst="rect">
            <a:avLst/>
          </a:prstGeom>
          <a:solidFill>
            <a:srgbClr val="0059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35FF1A-F992-4A1E-A6A7-53FC7D2DBEB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08083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354722-8C8F-4ABF-A263-1B6A7370EEDF}" type="datetime1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679951" y="6356350"/>
            <a:ext cx="40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spc="0" dirty="0" smtClean="0">
                <a:solidFill>
                  <a:srgbClr val="00598E"/>
                </a:solidFill>
                <a:latin typeface="+mn-lt"/>
              </a:rPr>
              <a:t>Building Bridges, Connecting Communities</a:t>
            </a:r>
            <a:endParaRPr lang="en-US" sz="1400" b="1" spc="0" dirty="0">
              <a:solidFill>
                <a:srgbClr val="0059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4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23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75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2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spc="-150">
          <a:solidFill>
            <a:srgbClr val="00598E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 spc="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spc="0">
          <a:solidFill>
            <a:srgbClr val="4646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spc="0">
          <a:solidFill>
            <a:srgbClr val="4646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pc="0">
          <a:solidFill>
            <a:srgbClr val="46464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spc="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ush.ws/docs/cr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.oregonstate.edu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osuosl.org/" TargetMode="External"/><Relationship Id="rId6" Type="http://schemas.openxmlformats.org/officeDocument/2006/relationships/hyperlink" Target="http://osuosl.org/services/hosting/communities" TargetMode="External"/><Relationship Id="rId7" Type="http://schemas.openxmlformats.org/officeDocument/2006/relationships/hyperlink" Target="mailto:Paul.lieberman@oregonstate.edu" TargetMode="External"/><Relationship Id="rId8" Type="http://schemas.openxmlformats.org/officeDocument/2006/relationships/hyperlink" Target="mailto:sherri.fenn@oregonstate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mig5.net/node/342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ig5.net/node/342" TargetMode="External"/><Relationship Id="rId4" Type="http://schemas.openxmlformats.org/officeDocument/2006/relationships/hyperlink" Target="http://nuvole.org/blog/2011/mar/25/code-driven-development-cheatsheet" TargetMode="External"/><Relationship Id="rId5" Type="http://schemas.openxmlformats.org/officeDocument/2006/relationships/hyperlink" Target="https://github.com/oregonstateuniv/puppet-aegir" TargetMode="External"/><Relationship Id="rId6" Type="http://schemas.openxmlformats.org/officeDocument/2006/relationships/hyperlink" Target="https://github.com/oregonstateuniv/fabric-aegir" TargetMode="External"/><Relationship Id="rId7" Type="http://schemas.openxmlformats.org/officeDocument/2006/relationships/hyperlink" Target="https://github.com/oregonstateuniv/drupal-install-profil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5715"/>
            <a:ext cx="9144000" cy="365760"/>
          </a:xfrm>
          <a:prstGeom prst="rect">
            <a:avLst/>
          </a:prstGeom>
          <a:solidFill>
            <a:srgbClr val="00598E"/>
          </a:solidFill>
          <a:ln>
            <a:solidFill>
              <a:srgbClr val="005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6725" y="6356350"/>
            <a:ext cx="8224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Bridges, Connecting Communities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466725" y="5010727"/>
            <a:ext cx="7762522" cy="115049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Paul Lieberman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Non-Profit, Government, and Higher Education.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May 21, 2013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422" y="3290454"/>
            <a:ext cx="8253942" cy="1535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latin typeface="Cambria" charset="0"/>
                <a:ea typeface="ＭＳ Ｐゴシック" charset="0"/>
              </a:rPr>
              <a:t>How Oregon State  University manages </a:t>
            </a:r>
            <a:r>
              <a:rPr lang="en-US" sz="3600" dirty="0" smtClean="0">
                <a:latin typeface="Cambria" charset="0"/>
                <a:ea typeface="ＭＳ Ｐゴシック" charset="0"/>
              </a:rPr>
              <a:t>Large Scale Drupal</a:t>
            </a:r>
          </a:p>
          <a:p>
            <a:pPr algn="ctr"/>
            <a:r>
              <a:rPr lang="en-US" sz="3600" dirty="0" smtClean="0">
                <a:latin typeface="Cambria" charset="0"/>
                <a:ea typeface="ＭＳ Ｐゴシック" charset="0"/>
              </a:rPr>
              <a:t>and how to learn from our mistakes</a:t>
            </a:r>
          </a:p>
        </p:txBody>
      </p:sp>
    </p:spTree>
    <p:extLst>
      <p:ext uri="{BB962C8B-B14F-4D97-AF65-F5344CB8AC3E}">
        <p14:creationId xmlns:p14="http://schemas.microsoft.com/office/powerpoint/2010/main" val="42569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Install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Create directory for new site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Symlink</a:t>
            </a:r>
            <a:r>
              <a:rPr lang="en-US" sz="2800" dirty="0"/>
              <a:t> Drupal files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Create sites directory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Symlink</a:t>
            </a:r>
            <a:r>
              <a:rPr lang="en-US" sz="2800" dirty="0"/>
              <a:t> sites/all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Create sites/default and sites/default/files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Copy in </a:t>
            </a:r>
            <a:r>
              <a:rPr lang="en-US" sz="2800" dirty="0" err="1"/>
              <a:t>default.settings.php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Set permissions on sites/default/files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Run </a:t>
            </a:r>
            <a:r>
              <a:rPr lang="en-US" sz="2800" dirty="0" err="1"/>
              <a:t>Drush</a:t>
            </a:r>
            <a:r>
              <a:rPr lang="en-US" sz="2800" dirty="0"/>
              <a:t> to install the </a:t>
            </a:r>
            <a:r>
              <a:rPr lang="en-US" sz="2800" dirty="0" smtClean="0"/>
              <a:t>site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52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Drush</a:t>
            </a:r>
            <a:r>
              <a:rPr lang="en-US" dirty="0" smtClean="0"/>
              <a:t> Site Install</a:t>
            </a:r>
            <a:endParaRPr lang="en-US" dirty="0"/>
          </a:p>
        </p:txBody>
      </p:sp>
      <p:pic>
        <p:nvPicPr>
          <p:cNvPr id="6" name="Picture 5" descr="Screen Shot 2013-05-06 at 10.46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625"/>
            <a:ext cx="9144000" cy="3659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17" y="5338119"/>
            <a:ext cx="77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“</a:t>
            </a:r>
            <a:r>
              <a:rPr lang="en-US" dirty="0" err="1" smtClean="0"/>
              <a:t>drush</a:t>
            </a:r>
            <a:r>
              <a:rPr lang="en-US" dirty="0" smtClean="0"/>
              <a:t> help site-install” to see all of the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4" y="51576"/>
            <a:ext cx="7302390" cy="888984"/>
          </a:xfrm>
        </p:spPr>
        <p:txBody>
          <a:bodyPr>
            <a:normAutofit/>
          </a:bodyPr>
          <a:lstStyle/>
          <a:p>
            <a:r>
              <a:rPr lang="en-US" dirty="0"/>
              <a:t>PHP Script to </a:t>
            </a:r>
            <a:r>
              <a:rPr lang="en-US" dirty="0" smtClean="0"/>
              <a:t>Add Users</a:t>
            </a:r>
            <a:endParaRPr lang="en-US" dirty="0"/>
          </a:p>
        </p:txBody>
      </p:sp>
      <p:pic>
        <p:nvPicPr>
          <p:cNvPr id="8" name="Picture 7" descr="Screen Shot 2013-05-06 at 10.43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544"/>
            <a:ext cx="9144000" cy="4626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404" y="5950584"/>
            <a:ext cx="642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“</a:t>
            </a:r>
            <a:r>
              <a:rPr lang="en-US" dirty="0" err="1"/>
              <a:t>drush</a:t>
            </a:r>
            <a:r>
              <a:rPr lang="en-US" dirty="0"/>
              <a:t> help user-create” to see all of the options.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4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Modular design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Setup some default content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Permissions come last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Configuration in features/modules</a:t>
            </a:r>
          </a:p>
          <a:p>
            <a:pPr lvl="1">
              <a:buFont typeface="Arial"/>
              <a:buChar char="•"/>
            </a:pPr>
            <a:r>
              <a:rPr lang="en-US" sz="3000" dirty="0"/>
              <a:t>Roles</a:t>
            </a:r>
          </a:p>
          <a:p>
            <a:pPr lvl="1">
              <a:buFont typeface="Arial"/>
              <a:buChar char="•"/>
            </a:pPr>
            <a:r>
              <a:rPr lang="en-US" sz="3000" dirty="0"/>
              <a:t>Cache</a:t>
            </a:r>
          </a:p>
          <a:p>
            <a:pPr lvl="1">
              <a:buFont typeface="Arial"/>
              <a:buChar char="•"/>
            </a:pPr>
            <a:r>
              <a:rPr lang="en-US" sz="3000" dirty="0"/>
              <a:t>Editor defaults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2390" cy="9348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Using Features for Configuration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feature to define a role</a:t>
            </a:r>
          </a:p>
          <a:p>
            <a:r>
              <a:rPr lang="en-US" dirty="0" smtClean="0"/>
              <a:t>Author role</a:t>
            </a:r>
          </a:p>
          <a:p>
            <a:pPr lvl="1"/>
            <a:r>
              <a:rPr lang="en-US" dirty="0" smtClean="0"/>
              <a:t>Define text filter formats</a:t>
            </a:r>
          </a:p>
          <a:p>
            <a:pPr lvl="1"/>
            <a:r>
              <a:rPr lang="en-US" dirty="0" smtClean="0"/>
              <a:t>Setup WYSIWYG editor</a:t>
            </a:r>
          </a:p>
          <a:p>
            <a:pPr lvl="1"/>
            <a:r>
              <a:rPr lang="en-US" dirty="0" smtClean="0"/>
              <a:t>Define WYSIWYG profiles</a:t>
            </a:r>
          </a:p>
          <a:p>
            <a:pPr lvl="1"/>
            <a:r>
              <a:rPr lang="en-US" dirty="0" smtClean="0"/>
              <a:t>Assign permissions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0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94" y="64469"/>
            <a:ext cx="7302390" cy="792279"/>
          </a:xfrm>
        </p:spPr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su_author.info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94" y="1194912"/>
            <a:ext cx="8229600" cy="5026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name = "</a:t>
            </a:r>
            <a:r>
              <a:rPr lang="en-US" sz="1800" dirty="0" err="1"/>
              <a:t>osu_author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description = "Configure author role"</a:t>
            </a:r>
          </a:p>
          <a:p>
            <a:pPr marL="0" indent="0">
              <a:buNone/>
            </a:pPr>
            <a:r>
              <a:rPr lang="en-US" sz="1800" dirty="0"/>
              <a:t>core = "7.x"</a:t>
            </a:r>
          </a:p>
          <a:p>
            <a:pPr marL="0" indent="0">
              <a:buNone/>
            </a:pPr>
            <a:r>
              <a:rPr lang="en-US" sz="1800" dirty="0"/>
              <a:t>package = </a:t>
            </a:r>
            <a:r>
              <a:rPr lang="en-US" sz="1800" dirty="0" smtClean="0"/>
              <a:t>”OSU Configuration”</a:t>
            </a:r>
          </a:p>
          <a:p>
            <a:pPr marL="0" indent="0">
              <a:buNone/>
            </a:pP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dependencies</a:t>
            </a:r>
            <a:r>
              <a:rPr lang="en-US" sz="1800" dirty="0"/>
              <a:t>[] = "</a:t>
            </a:r>
            <a:r>
              <a:rPr lang="en-US" sz="1800" dirty="0" err="1"/>
              <a:t>imce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dependencies[] = "</a:t>
            </a:r>
            <a:r>
              <a:rPr lang="en-US" sz="1800" dirty="0" err="1"/>
              <a:t>imce_mkdir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dependencies[] = "</a:t>
            </a:r>
            <a:r>
              <a:rPr lang="en-US" sz="1800" dirty="0" err="1"/>
              <a:t>imce_wysiwyg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dependencies[] = "</a:t>
            </a:r>
            <a:r>
              <a:rPr lang="en-US" sz="1800" dirty="0" err="1"/>
              <a:t>wysiwyg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features[filter][] = "</a:t>
            </a:r>
            <a:r>
              <a:rPr lang="en-US" sz="1800" dirty="0" err="1"/>
              <a:t>filtered_html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features[filter][] = "</a:t>
            </a:r>
            <a:r>
              <a:rPr lang="en-US" sz="1800" dirty="0" err="1"/>
              <a:t>full_html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features[filter][] = "</a:t>
            </a:r>
            <a:r>
              <a:rPr lang="en-US" sz="1800" dirty="0" err="1"/>
              <a:t>plain_text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features[</a:t>
            </a:r>
            <a:r>
              <a:rPr lang="en-US" sz="1800" dirty="0" err="1"/>
              <a:t>user_role</a:t>
            </a:r>
            <a:r>
              <a:rPr lang="en-US" sz="1800" dirty="0"/>
              <a:t>][] = "author"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845680" y="2501437"/>
            <a:ext cx="2333747" cy="863899"/>
          </a:xfrm>
          <a:prstGeom prst="wedgeRoundRectCallout">
            <a:avLst>
              <a:gd name="adj1" fmla="val -79949"/>
              <a:gd name="adj2" fmla="val 6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Required Modules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45680" y="3738097"/>
            <a:ext cx="2333747" cy="863899"/>
          </a:xfrm>
          <a:prstGeom prst="wedgeRoundRectCallout">
            <a:avLst>
              <a:gd name="adj1" fmla="val -79949"/>
              <a:gd name="adj2" fmla="val 6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Formats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845680" y="4974758"/>
            <a:ext cx="2333747" cy="863899"/>
          </a:xfrm>
          <a:prstGeom prst="wedgeRoundRectCallout">
            <a:avLst>
              <a:gd name="adj1" fmla="val -79949"/>
              <a:gd name="adj2" fmla="val 6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1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68" y="88610"/>
            <a:ext cx="7302390" cy="937670"/>
          </a:xfrm>
        </p:spPr>
        <p:txBody>
          <a:bodyPr/>
          <a:lstStyle/>
          <a:p>
            <a:r>
              <a:rPr lang="en-US" dirty="0" smtClean="0"/>
              <a:t>Install Tasks</a:t>
            </a:r>
            <a:endParaRPr lang="en-US" dirty="0"/>
          </a:p>
        </p:txBody>
      </p:sp>
      <p:pic>
        <p:nvPicPr>
          <p:cNvPr id="5" name="Picture 4" descr="Screen Shot 2013-04-03 at 9.00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6" y="1269111"/>
            <a:ext cx="8216900" cy="5537200"/>
          </a:xfrm>
          <a:prstGeom prst="rect">
            <a:avLst/>
          </a:prstGeom>
        </p:spPr>
      </p:pic>
      <p:sp>
        <p:nvSpPr>
          <p:cNvPr id="12" name="Notched Right Arrow 11"/>
          <p:cNvSpPr/>
          <p:nvPr/>
        </p:nvSpPr>
        <p:spPr>
          <a:xfrm rot="20392360" flipH="1">
            <a:off x="6472602" y="1553727"/>
            <a:ext cx="1921150" cy="47063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20392360" flipH="1">
            <a:off x="6470278" y="2802118"/>
            <a:ext cx="1921150" cy="47063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20392360" flipH="1">
            <a:off x="6450938" y="4136647"/>
            <a:ext cx="1921150" cy="47063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8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in batches of 20-60 sites at a time</a:t>
            </a:r>
          </a:p>
          <a:p>
            <a:r>
              <a:rPr lang="en-US" dirty="0" smtClean="0"/>
              <a:t>Update script</a:t>
            </a:r>
          </a:p>
          <a:p>
            <a:pPr lvl="1"/>
            <a:r>
              <a:rPr lang="en-US" dirty="0" smtClean="0"/>
              <a:t>Backup database</a:t>
            </a:r>
          </a:p>
          <a:p>
            <a:pPr lvl="1"/>
            <a:r>
              <a:rPr lang="en-US" dirty="0" smtClean="0"/>
              <a:t>Put site in maintenance mode</a:t>
            </a:r>
          </a:p>
          <a:p>
            <a:pPr lvl="1"/>
            <a:r>
              <a:rPr lang="en-US" dirty="0" err="1" smtClean="0"/>
              <a:t>Symlink</a:t>
            </a:r>
            <a:r>
              <a:rPr lang="en-US" dirty="0" smtClean="0"/>
              <a:t> to new distribution directory</a:t>
            </a:r>
          </a:p>
          <a:p>
            <a:pPr lvl="1"/>
            <a:r>
              <a:rPr lang="en-US" dirty="0" smtClean="0"/>
              <a:t>Run database update on site</a:t>
            </a:r>
          </a:p>
          <a:p>
            <a:pPr lvl="1"/>
            <a:r>
              <a:rPr lang="en-US" dirty="0" smtClean="0"/>
              <a:t>Put site back online</a:t>
            </a:r>
          </a:p>
          <a:p>
            <a:pPr lvl="1"/>
            <a:r>
              <a:rPr lang="en-US" dirty="0" smtClean="0"/>
              <a:t>Log progress and send 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4" y="90258"/>
            <a:ext cx="7302390" cy="85030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Drush</a:t>
            </a:r>
            <a:r>
              <a:rPr lang="en-US" dirty="0" smtClean="0"/>
              <a:t> Commands for Update</a:t>
            </a:r>
            <a:endParaRPr lang="en-US" dirty="0"/>
          </a:p>
        </p:txBody>
      </p:sp>
      <p:pic>
        <p:nvPicPr>
          <p:cNvPr id="9" name="Picture 8" descr="Screen Shot 2013-04-03 at 1.53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4" y="1150481"/>
            <a:ext cx="8812795" cy="570751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 rot="10800000">
            <a:off x="3816515" y="1366764"/>
            <a:ext cx="1747086" cy="689829"/>
          </a:xfrm>
          <a:prstGeom prst="donut">
            <a:avLst/>
          </a:prstGeom>
          <a:solidFill>
            <a:srgbClr val="FFFF00">
              <a:alpha val="78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rot="10800000">
            <a:off x="3752044" y="2383060"/>
            <a:ext cx="3088025" cy="885570"/>
          </a:xfrm>
          <a:prstGeom prst="donut">
            <a:avLst/>
          </a:prstGeom>
          <a:solidFill>
            <a:srgbClr val="FFFF00">
              <a:alpha val="78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 rot="10800000">
            <a:off x="3803620" y="3549968"/>
            <a:ext cx="1250682" cy="814652"/>
          </a:xfrm>
          <a:prstGeom prst="donut">
            <a:avLst/>
          </a:prstGeom>
          <a:solidFill>
            <a:srgbClr val="FFFF00">
              <a:alpha val="78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 rot="10800000">
            <a:off x="3827083" y="4624289"/>
            <a:ext cx="3032327" cy="926580"/>
          </a:xfrm>
          <a:prstGeom prst="donut">
            <a:avLst/>
          </a:prstGeom>
          <a:solidFill>
            <a:srgbClr val="FFFF00">
              <a:alpha val="78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10800000">
            <a:off x="3749723" y="5870892"/>
            <a:ext cx="1747086" cy="689829"/>
          </a:xfrm>
          <a:prstGeom prst="donut">
            <a:avLst/>
          </a:prstGeom>
          <a:solidFill>
            <a:srgbClr val="FFFF00">
              <a:alpha val="78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6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Cron with Cron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521"/>
            <a:ext cx="8229600" cy="4218548"/>
          </a:xfrm>
        </p:spPr>
        <p:txBody>
          <a:bodyPr/>
          <a:lstStyle/>
          <a:p>
            <a:r>
              <a:rPr lang="en-US" dirty="0" err="1" smtClean="0"/>
              <a:t>Crontab</a:t>
            </a:r>
            <a:r>
              <a:rPr lang="en-US" dirty="0" smtClean="0"/>
              <a:t> on management server</a:t>
            </a:r>
          </a:p>
          <a:p>
            <a:r>
              <a:rPr lang="en-US" dirty="0" smtClean="0"/>
              <a:t>Runs twice a day for most sites</a:t>
            </a:r>
          </a:p>
          <a:p>
            <a:r>
              <a:rPr lang="en-US" dirty="0" smtClean="0"/>
              <a:t>Python script loops through all sites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Drush</a:t>
            </a:r>
            <a:r>
              <a:rPr lang="en-US" dirty="0" smtClean="0"/>
              <a:t> to run Cron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http://drush.ws/docs/</a:t>
            </a:r>
            <a:r>
              <a:rPr lang="en-US" dirty="0" smtClean="0">
                <a:hlinkClick r:id="rId3"/>
              </a:rPr>
              <a:t>cron.html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224" y="62981"/>
            <a:ext cx="730239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Oregon State University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235" y="1035390"/>
            <a:ext cx="3883891" cy="452596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Corvallis, OR USA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600" u="sng" dirty="0" smtClean="0">
                <a:solidFill>
                  <a:schemeClr val="tx2"/>
                </a:solidFill>
              </a:rPr>
              <a:t>http</a:t>
            </a:r>
            <a:r>
              <a:rPr lang="en-US" sz="1600" u="sng" dirty="0">
                <a:solidFill>
                  <a:schemeClr val="tx2"/>
                </a:solidFill>
              </a:rPr>
              <a:t>://</a:t>
            </a:r>
            <a:r>
              <a:rPr lang="en-US" sz="1600" u="sng" dirty="0" err="1" smtClean="0">
                <a:solidFill>
                  <a:schemeClr val="tx2"/>
                </a:solidFill>
              </a:rPr>
              <a:t>oregonstate.edu</a:t>
            </a:r>
            <a:endParaRPr lang="en-US" sz="16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1"/>
                </a:solidFill>
                <a:hlinkClick r:id="rId3"/>
              </a:rPr>
              <a:t>http:/</a:t>
            </a:r>
            <a:r>
              <a:rPr lang="en-US" sz="1600" u="sng" dirty="0" smtClean="0">
                <a:solidFill>
                  <a:schemeClr val="tx1"/>
                </a:solidFill>
                <a:hlinkClick r:id="rId3"/>
              </a:rPr>
              <a:t>/drupal.oregonstate.edu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4" name="Picture 3" descr="benny-drup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31" y="1351203"/>
            <a:ext cx="3448241" cy="3206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4978" y="4491188"/>
            <a:ext cx="50390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OSU Open Source Lab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We host </a:t>
            </a:r>
            <a:r>
              <a:rPr lang="en-US" dirty="0" err="1" smtClean="0">
                <a:solidFill>
                  <a:srgbClr val="000000"/>
                </a:solidFill>
              </a:rPr>
              <a:t>Drupal.org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http://osuosl.org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6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://osuosl.org/services/hosting/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communities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8" y="4675692"/>
            <a:ext cx="36016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 Lieberman</a:t>
            </a:r>
          </a:p>
          <a:p>
            <a:r>
              <a:rPr lang="en-US" dirty="0" smtClean="0">
                <a:hlinkClick r:id="rId7"/>
              </a:rPr>
              <a:t>paul.lieberman@oregonstate.edu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Sher </a:t>
            </a:r>
            <a:r>
              <a:rPr lang="en-US" dirty="0" err="1" smtClean="0"/>
              <a:t>Fenn</a:t>
            </a:r>
            <a:endParaRPr lang="en-US" dirty="0" smtClean="0"/>
          </a:p>
          <a:p>
            <a:r>
              <a:rPr lang="en-US" dirty="0">
                <a:hlinkClick r:id="rId8"/>
              </a:rPr>
              <a:t>s</a:t>
            </a:r>
            <a:r>
              <a:rPr lang="en-US" dirty="0" smtClean="0">
                <a:hlinkClick r:id="rId8"/>
              </a:rPr>
              <a:t>herri.fenn@oregonstate.edu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5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and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Citrix </a:t>
            </a:r>
            <a:r>
              <a:rPr lang="en-US" dirty="0" err="1" smtClean="0"/>
              <a:t>NetScaler</a:t>
            </a:r>
            <a:r>
              <a:rPr lang="en-US" dirty="0" smtClean="0"/>
              <a:t> provides load balancing and front end cache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Web servers run APC</a:t>
            </a:r>
          </a:p>
          <a:p>
            <a:pPr>
              <a:lnSpc>
                <a:spcPct val="130000"/>
              </a:lnSpc>
            </a:pPr>
            <a:r>
              <a:rPr lang="en-US" dirty="0"/>
              <a:t>S</a:t>
            </a:r>
            <a:r>
              <a:rPr lang="en-US" dirty="0" smtClean="0"/>
              <a:t>earch engine requests go to one server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Dedicated </a:t>
            </a:r>
            <a:r>
              <a:rPr lang="en-US" dirty="0" err="1" smtClean="0"/>
              <a:t>memcache</a:t>
            </a:r>
            <a:r>
              <a:rPr lang="en-US" dirty="0" smtClean="0"/>
              <a:t>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5" y="68945"/>
            <a:ext cx="83947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our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Drupal 6 still using SVN</a:t>
            </a:r>
          </a:p>
          <a:p>
            <a:pPr lvl="1"/>
            <a:r>
              <a:rPr lang="en-US" dirty="0" smtClean="0"/>
              <a:t>Entire distribution in repository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Drupal 7 using </a:t>
            </a:r>
            <a:r>
              <a:rPr lang="en-US" dirty="0" err="1" smtClean="0"/>
              <a:t>Drush</a:t>
            </a:r>
            <a:r>
              <a:rPr lang="en-US" dirty="0" smtClean="0"/>
              <a:t> Make and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Makefile</a:t>
            </a:r>
            <a:r>
              <a:rPr lang="en-US" dirty="0" smtClean="0"/>
              <a:t> updated for each release</a:t>
            </a:r>
          </a:p>
          <a:p>
            <a:pPr lvl="1"/>
            <a:r>
              <a:rPr lang="en-US" dirty="0" smtClean="0"/>
              <a:t>Custom modules and themes in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Core and </a:t>
            </a:r>
            <a:r>
              <a:rPr lang="en-US" dirty="0" err="1" smtClean="0"/>
              <a:t>Contrib</a:t>
            </a:r>
            <a:r>
              <a:rPr lang="en-US" dirty="0" smtClean="0"/>
              <a:t> pulled from </a:t>
            </a:r>
            <a:r>
              <a:rPr lang="en-US" dirty="0" err="1" smtClean="0"/>
              <a:t>drupal.org</a:t>
            </a:r>
            <a:endParaRPr lang="en-US" dirty="0" smtClean="0"/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GitLab</a:t>
            </a:r>
            <a:r>
              <a:rPr lang="en-US" dirty="0" smtClean="0"/>
              <a:t> for custom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5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22"/>
            <a:ext cx="7302390" cy="66062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Drush</a:t>
            </a:r>
            <a:r>
              <a:rPr lang="en-US" dirty="0" smtClean="0"/>
              <a:t> Make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version of core</a:t>
            </a:r>
          </a:p>
          <a:p>
            <a:r>
              <a:rPr lang="en-US" dirty="0" smtClean="0"/>
              <a:t>Specific versions of contributed modules</a:t>
            </a:r>
          </a:p>
          <a:p>
            <a:r>
              <a:rPr lang="en-US" dirty="0" smtClean="0"/>
              <a:t>Core and </a:t>
            </a:r>
            <a:r>
              <a:rPr lang="en-US" dirty="0" err="1" smtClean="0"/>
              <a:t>contrib</a:t>
            </a:r>
            <a:r>
              <a:rPr lang="en-US" dirty="0" smtClean="0"/>
              <a:t> pulled from </a:t>
            </a:r>
            <a:r>
              <a:rPr lang="en-US" dirty="0" err="1" smtClean="0"/>
              <a:t>drupal.org</a:t>
            </a: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 err="1" smtClean="0"/>
              <a:t>git</a:t>
            </a:r>
            <a:r>
              <a:rPr lang="en-US" dirty="0" smtClean="0"/>
              <a:t> repo for custom modules and themes</a:t>
            </a:r>
          </a:p>
          <a:p>
            <a:r>
              <a:rPr lang="en-US" dirty="0" smtClean="0"/>
              <a:t>Libraries pulled from respective repos with </a:t>
            </a:r>
            <a:r>
              <a:rPr lang="en-US" dirty="0" err="1" smtClean="0"/>
              <a:t>git</a:t>
            </a:r>
            <a:r>
              <a:rPr lang="en-US" dirty="0" smtClean="0"/>
              <a:t>, or get (for .zip, .</a:t>
            </a:r>
            <a:r>
              <a:rPr lang="en-US" dirty="0" err="1" smtClean="0"/>
              <a:t>tar.gz</a:t>
            </a:r>
            <a:r>
              <a:rPr lang="en-US" dirty="0" smtClean="0"/>
              <a:t> files).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3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our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infrastructure</a:t>
            </a:r>
          </a:p>
          <a:p>
            <a:r>
              <a:rPr lang="en-US" dirty="0" smtClean="0"/>
              <a:t>Administrative overhead</a:t>
            </a:r>
          </a:p>
          <a:p>
            <a:r>
              <a:rPr lang="en-US" dirty="0" smtClean="0"/>
              <a:t>Learning curve for site maintainers</a:t>
            </a:r>
          </a:p>
          <a:p>
            <a:r>
              <a:rPr lang="en-US" dirty="0" smtClean="0"/>
              <a:t>Manual clone </a:t>
            </a:r>
            <a:r>
              <a:rPr lang="en-US" dirty="0" err="1" smtClean="0"/>
              <a:t>dev</a:t>
            </a:r>
            <a:r>
              <a:rPr lang="en-US" dirty="0" smtClean="0"/>
              <a:t> to production</a:t>
            </a:r>
          </a:p>
          <a:p>
            <a:r>
              <a:rPr lang="en-US" dirty="0" smtClean="0"/>
              <a:t>Manual distribution maintenance</a:t>
            </a:r>
          </a:p>
          <a:p>
            <a:r>
              <a:rPr lang="en-US" dirty="0" smtClean="0"/>
              <a:t>Updates take a long time</a:t>
            </a:r>
          </a:p>
          <a:p>
            <a:r>
              <a:rPr lang="en-US" dirty="0" smtClean="0"/>
              <a:t>No automated site removal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2390" cy="307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Shared Infrastructure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1640110"/>
            <a:ext cx="2374900" cy="374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13" y="1254811"/>
            <a:ext cx="6584209" cy="383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Web servers must be configured for lowest common denominator.</a:t>
            </a:r>
          </a:p>
          <a:p>
            <a:pPr marL="285750" indent="-285750">
              <a:buFont typeface="Arial"/>
              <a:buChar char="•"/>
            </a:pPr>
            <a:endParaRPr lang="en-US" sz="3000" dirty="0" smtClean="0"/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Cannot be optimized for specific applications.</a:t>
            </a:r>
          </a:p>
          <a:p>
            <a:pPr marL="285750" indent="-285750">
              <a:buFont typeface="Arial"/>
              <a:buChar char="•"/>
            </a:pPr>
            <a:endParaRPr lang="en-US" sz="3000" dirty="0" smtClean="0"/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One misbehaving site or application can affect everything else.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5249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Site consolidation in Drupal 7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Dedicated infrastructure for Drupal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Phase out WebManage in favor of Aegir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Leverage Aegir backend (Provision)</a:t>
            </a:r>
          </a:p>
          <a:p>
            <a:pPr marL="0" indent="0">
              <a:lnSpc>
                <a:spcPct val="130000"/>
              </a:lnSpc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2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Drupal sites leads to:</a:t>
            </a:r>
          </a:p>
          <a:p>
            <a:pPr lvl="1"/>
            <a:r>
              <a:rPr lang="en-US" dirty="0" smtClean="0"/>
              <a:t>Unnecessary administrative overhead</a:t>
            </a:r>
          </a:p>
          <a:p>
            <a:pPr lvl="1"/>
            <a:r>
              <a:rPr lang="en-US" dirty="0" smtClean="0"/>
              <a:t>Inability to share data between units</a:t>
            </a:r>
          </a:p>
          <a:p>
            <a:pPr lvl="1"/>
            <a:r>
              <a:rPr lang="en-US" dirty="0" smtClean="0"/>
              <a:t>Disjointed navigation within large units</a:t>
            </a:r>
          </a:p>
          <a:p>
            <a:pPr lvl="1"/>
            <a:endParaRPr lang="en-US" dirty="0"/>
          </a:p>
          <a:p>
            <a:r>
              <a:rPr lang="en-US" dirty="0" smtClean="0"/>
              <a:t>With Drupal 7 we are using Organic Groups to enable us to consolidate large sites.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06" y="206755"/>
            <a:ext cx="7318015" cy="1122386"/>
          </a:xfrm>
        </p:spPr>
        <p:txBody>
          <a:bodyPr>
            <a:normAutofit/>
          </a:bodyPr>
          <a:lstStyle/>
          <a:p>
            <a:r>
              <a:rPr lang="en-US" dirty="0" smtClean="0"/>
              <a:t>Too many Drupal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" y="1609669"/>
            <a:ext cx="8559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5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6" y="53115"/>
            <a:ext cx="2533267" cy="2494406"/>
          </a:xfrm>
        </p:spPr>
        <p:txBody>
          <a:bodyPr>
            <a:normAutofit/>
          </a:bodyPr>
          <a:lstStyle/>
          <a:p>
            <a:r>
              <a:rPr lang="en-US" dirty="0" smtClean="0"/>
              <a:t>Using Organic Groups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77800"/>
            <a:ext cx="55118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OSU was successful in deploying and maintaining a large Drupal installation.</a:t>
            </a:r>
          </a:p>
          <a:p>
            <a:endParaRPr lang="en-US" dirty="0" smtClean="0"/>
          </a:p>
          <a:p>
            <a:r>
              <a:rPr lang="en-US" dirty="0" smtClean="0"/>
              <a:t>What we are working on currently.</a:t>
            </a:r>
          </a:p>
          <a:p>
            <a:endParaRPr lang="en-US" dirty="0" smtClean="0"/>
          </a:p>
          <a:p>
            <a:r>
              <a:rPr lang="en-US" dirty="0" smtClean="0"/>
              <a:t>What we have in development for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239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Dedicated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520"/>
            <a:ext cx="6399146" cy="4525963"/>
          </a:xfrm>
        </p:spPr>
        <p:txBody>
          <a:bodyPr/>
          <a:lstStyle/>
          <a:p>
            <a:r>
              <a:rPr lang="en-US" dirty="0" smtClean="0"/>
              <a:t>Each service gets dedicated resources.</a:t>
            </a:r>
          </a:p>
          <a:p>
            <a:endParaRPr lang="en-US" dirty="0" smtClean="0"/>
          </a:p>
          <a:p>
            <a:r>
              <a:rPr lang="en-US" dirty="0" smtClean="0"/>
              <a:t>Servers can be optimized specifically for each service.</a:t>
            </a:r>
          </a:p>
          <a:p>
            <a:endParaRPr lang="en-US" dirty="0" smtClean="0"/>
          </a:p>
          <a:p>
            <a:r>
              <a:rPr lang="en-US" dirty="0" smtClean="0"/>
              <a:t>Services are isolated and protected from one another.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52" y="1346556"/>
            <a:ext cx="15875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0" y="1331439"/>
            <a:ext cx="15875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914" y="3747630"/>
            <a:ext cx="1587500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0" y="3777867"/>
            <a:ext cx="15875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9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5471" y="325041"/>
            <a:ext cx="7302390" cy="68787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Future Environment with Aegir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683"/>
            <a:ext cx="9144000" cy="57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Fabric to control Aegir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scripts use SSH for remote commands</a:t>
            </a:r>
          </a:p>
          <a:p>
            <a:r>
              <a:rPr lang="en-US" dirty="0" err="1" smtClean="0"/>
              <a:t>Drush</a:t>
            </a:r>
            <a:r>
              <a:rPr lang="en-US" dirty="0" smtClean="0"/>
              <a:t> uses Provision (Aegir backend) to build Platforms and Sites</a:t>
            </a:r>
          </a:p>
          <a:p>
            <a:r>
              <a:rPr lang="en-US" dirty="0" smtClean="0"/>
              <a:t>Checkout work done by Mig5</a:t>
            </a:r>
          </a:p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See </a:t>
            </a:r>
            <a:r>
              <a:rPr lang="en-US" dirty="0">
                <a:hlinkClick r:id="rId3"/>
              </a:rPr>
              <a:t>http://mig5.net/node/</a:t>
            </a:r>
            <a:r>
              <a:rPr lang="en-US" dirty="0" smtClean="0">
                <a:hlinkClick r:id="rId3"/>
              </a:rPr>
              <a:t>342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8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73" y="251432"/>
            <a:ext cx="7302390" cy="625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Fabric – </a:t>
            </a:r>
            <a:r>
              <a:rPr lang="en-US" dirty="0" err="1" smtClean="0"/>
              <a:t>Drush</a:t>
            </a:r>
            <a:r>
              <a:rPr lang="en-US" dirty="0" smtClean="0"/>
              <a:t> - Provision</a:t>
            </a:r>
            <a:endParaRPr lang="en-US" dirty="0"/>
          </a:p>
        </p:txBody>
      </p:sp>
      <p:pic>
        <p:nvPicPr>
          <p:cNvPr id="6" name="Picture 5" descr="Screen Shot 2013-05-06 at 11.4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342"/>
            <a:ext cx="9144000" cy="4489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383" y="5931243"/>
            <a:ext cx="747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</a:t>
            </a:r>
            <a:r>
              <a:rPr lang="en-US" dirty="0" smtClean="0"/>
              <a:t>“</a:t>
            </a:r>
            <a:r>
              <a:rPr lang="en-US" dirty="0" err="1" smtClean="0"/>
              <a:t>drush</a:t>
            </a:r>
            <a:r>
              <a:rPr lang="en-US" dirty="0" smtClean="0"/>
              <a:t> </a:t>
            </a:r>
            <a:r>
              <a:rPr lang="en-US" dirty="0"/>
              <a:t>--filter=</a:t>
            </a:r>
            <a:r>
              <a:rPr lang="en-US" dirty="0" smtClean="0"/>
              <a:t>provision” to see all of the provision commands.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5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Puppet to Install Aegir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26" y="1607520"/>
            <a:ext cx="8941866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Server Base – OS and common utilities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Aegir Base –  Aegir user, </a:t>
            </a:r>
            <a:r>
              <a:rPr lang="en-US" dirty="0" err="1"/>
              <a:t>D</a:t>
            </a:r>
            <a:r>
              <a:rPr lang="en-US" dirty="0" err="1" smtClean="0"/>
              <a:t>rush</a:t>
            </a:r>
            <a:r>
              <a:rPr lang="en-US" dirty="0" smtClean="0"/>
              <a:t>, and Provision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Aegir </a:t>
            </a:r>
            <a:r>
              <a:rPr lang="en-US" dirty="0" err="1" smtClean="0"/>
              <a:t>WebServer</a:t>
            </a:r>
            <a:r>
              <a:rPr lang="en-US" dirty="0" smtClean="0"/>
              <a:t> – Apache for Aegir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Aegir </a:t>
            </a:r>
            <a:r>
              <a:rPr lang="en-US" dirty="0" err="1" smtClean="0"/>
              <a:t>DBServer</a:t>
            </a:r>
            <a:r>
              <a:rPr lang="en-US" dirty="0" smtClean="0"/>
              <a:t> – MySQL server for Aegir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Aegir </a:t>
            </a:r>
            <a:r>
              <a:rPr lang="en-US" dirty="0" err="1" smtClean="0"/>
              <a:t>Hostmaster</a:t>
            </a:r>
            <a:r>
              <a:rPr lang="en-US" dirty="0" smtClean="0"/>
              <a:t> – Aegir frontend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Also </a:t>
            </a:r>
            <a:r>
              <a:rPr lang="en-US" dirty="0" err="1" smtClean="0"/>
              <a:t>Memcache</a:t>
            </a:r>
            <a:r>
              <a:rPr lang="en-US" dirty="0" smtClean="0"/>
              <a:t> and Varnish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development in main web tree</a:t>
            </a:r>
          </a:p>
          <a:p>
            <a:r>
              <a:rPr lang="en-US" dirty="0" smtClean="0"/>
              <a:t>Central </a:t>
            </a:r>
            <a:r>
              <a:rPr lang="en-US" dirty="0" err="1" smtClean="0"/>
              <a:t>git</a:t>
            </a:r>
            <a:r>
              <a:rPr lang="en-US" dirty="0" smtClean="0"/>
              <a:t> server using </a:t>
            </a:r>
            <a:r>
              <a:rPr lang="en-US" dirty="0" err="1" smtClean="0"/>
              <a:t>GitLab</a:t>
            </a:r>
            <a:endParaRPr lang="en-US" dirty="0" smtClean="0"/>
          </a:p>
          <a:p>
            <a:r>
              <a:rPr lang="en-US" dirty="0" smtClean="0"/>
              <a:t>Experimenting with CI using Jenkins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7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2390" cy="4283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76" y="1237311"/>
            <a:ext cx="6057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0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46" y="210168"/>
            <a:ext cx="7302390" cy="898717"/>
          </a:xfrm>
        </p:spPr>
        <p:txBody>
          <a:bodyPr/>
          <a:lstStyle/>
          <a:p>
            <a:r>
              <a:rPr lang="en-US" dirty="0" smtClean="0"/>
              <a:t>Continuous Integration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58" y="1044354"/>
            <a:ext cx="6558831" cy="4919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617" y="6195570"/>
            <a:ext cx="836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drush</a:t>
            </a:r>
            <a:r>
              <a:rPr lang="en-US" dirty="0"/>
              <a:t> </a:t>
            </a:r>
            <a:r>
              <a:rPr lang="en-US" dirty="0" smtClean="0"/>
              <a:t>@site-alias </a:t>
            </a:r>
            <a:r>
              <a:rPr lang="en-US" dirty="0"/>
              <a:t>update -n --</a:t>
            </a:r>
            <a:r>
              <a:rPr lang="en-US" dirty="0" smtClean="0"/>
              <a:t>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0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Self service site provisioning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Auto expire/delete for training and </a:t>
            </a:r>
            <a:r>
              <a:rPr lang="en-US" dirty="0" err="1" smtClean="0"/>
              <a:t>dev</a:t>
            </a:r>
            <a:r>
              <a:rPr lang="en-US" dirty="0" smtClean="0"/>
              <a:t> sites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Drupal site Control Panel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Drupal systems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 Service Site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Pilot using training sites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Drupal form to request a site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Drush</a:t>
            </a:r>
            <a:r>
              <a:rPr lang="en-US" dirty="0" smtClean="0"/>
              <a:t> Provision creates the site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Site monitored for inactivity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Warning sent to site owner for inactive sites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If no activity after a set period sites are archived and deleted.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at OSU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We’ve done a lot of things right that have allowed us to scale to over a thousand installed Drupal sites.</a:t>
            </a:r>
          </a:p>
          <a:p>
            <a:endParaRPr lang="en-US" dirty="0" smtClean="0"/>
          </a:p>
          <a:p>
            <a:r>
              <a:rPr lang="en-US" dirty="0" smtClean="0"/>
              <a:t>We’ve been victims of our own success – we don’t need that many sites.</a:t>
            </a:r>
          </a:p>
          <a:p>
            <a:endParaRPr lang="en-US" dirty="0" smtClean="0"/>
          </a:p>
          <a:p>
            <a:r>
              <a:rPr lang="en-US" dirty="0" smtClean="0"/>
              <a:t>Having to support our legacy environment is holding us back.</a:t>
            </a:r>
          </a:p>
        </p:txBody>
      </p:sp>
    </p:spTree>
    <p:extLst>
      <p:ext uri="{BB962C8B-B14F-4D97-AF65-F5344CB8AC3E}">
        <p14:creationId xmlns:p14="http://schemas.microsoft.com/office/powerpoint/2010/main" val="14461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site expire/delete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159" y="1481735"/>
            <a:ext cx="8279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err="1"/>
              <a:t>drush</a:t>
            </a:r>
            <a:r>
              <a:rPr lang="en-US" sz="2400" dirty="0"/>
              <a:t> @site provision</a:t>
            </a:r>
            <a:r>
              <a:rPr lang="en-US" sz="2400" dirty="0" smtClean="0"/>
              <a:t>-enable</a:t>
            </a:r>
          </a:p>
          <a:p>
            <a:endParaRPr lang="en-US" sz="2400" dirty="0"/>
          </a:p>
          <a:p>
            <a:r>
              <a:rPr lang="en-US" sz="2400" dirty="0" err="1"/>
              <a:t>drush</a:t>
            </a:r>
            <a:r>
              <a:rPr lang="en-US" sz="2400" dirty="0"/>
              <a:t> @site provision-disable</a:t>
            </a:r>
          </a:p>
          <a:p>
            <a:endParaRPr lang="en-US" sz="2400" dirty="0" smtClean="0"/>
          </a:p>
          <a:p>
            <a:r>
              <a:rPr lang="en-US" sz="2400" dirty="0" err="1"/>
              <a:t>drush</a:t>
            </a:r>
            <a:r>
              <a:rPr lang="en-US" sz="2400" dirty="0"/>
              <a:t> @site provision</a:t>
            </a:r>
            <a:r>
              <a:rPr lang="en-US" sz="2400" dirty="0" smtClean="0"/>
              <a:t>-backup</a:t>
            </a:r>
          </a:p>
          <a:p>
            <a:endParaRPr lang="en-US" sz="2400" dirty="0"/>
          </a:p>
          <a:p>
            <a:r>
              <a:rPr lang="en-US" sz="2400" dirty="0" err="1"/>
              <a:t>drush</a:t>
            </a:r>
            <a:r>
              <a:rPr lang="en-US" sz="2400" dirty="0"/>
              <a:t> @site provision-</a:t>
            </a:r>
            <a:r>
              <a:rPr lang="en-US" sz="2400" dirty="0" smtClean="0"/>
              <a:t>delete</a:t>
            </a:r>
          </a:p>
          <a:p>
            <a:endParaRPr lang="en-US" sz="2400" dirty="0"/>
          </a:p>
          <a:p>
            <a:r>
              <a:rPr lang="en-US" sz="2400" dirty="0" err="1" smtClean="0"/>
              <a:t>drush</a:t>
            </a:r>
            <a:r>
              <a:rPr lang="en-US" sz="2400" dirty="0" smtClean="0"/>
              <a:t> </a:t>
            </a:r>
            <a:r>
              <a:rPr lang="en-US" sz="2400" dirty="0"/>
              <a:t>@site provision-</a:t>
            </a:r>
            <a:r>
              <a:rPr lang="en-US" sz="2400" dirty="0" smtClean="0"/>
              <a:t>restore</a:t>
            </a:r>
          </a:p>
          <a:p>
            <a:endParaRPr lang="en-US" sz="2400" dirty="0"/>
          </a:p>
          <a:p>
            <a:r>
              <a:rPr lang="en-US" sz="2400" dirty="0" err="1" smtClean="0"/>
              <a:t>drush</a:t>
            </a:r>
            <a:r>
              <a:rPr lang="en-US" sz="2400" dirty="0" smtClean="0"/>
              <a:t> @site provision-</a:t>
            </a:r>
            <a:r>
              <a:rPr lang="en-US" sz="2400" dirty="0" err="1" smtClean="0"/>
              <a:t>backup_del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75" y="109598"/>
            <a:ext cx="7302390" cy="8180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OSU Drupal Control Panel</a:t>
            </a:r>
            <a:endParaRPr lang="en-US" sz="4000" dirty="0"/>
          </a:p>
        </p:txBody>
      </p:sp>
      <p:pic>
        <p:nvPicPr>
          <p:cNvPr id="5" name="Picture 4" descr="Screen Shot 2013-05-06 at 10.53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153"/>
            <a:ext cx="9144000" cy="56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4" y="132804"/>
            <a:ext cx="7302390" cy="1143000"/>
          </a:xfrm>
        </p:spPr>
        <p:txBody>
          <a:bodyPr/>
          <a:lstStyle/>
          <a:p>
            <a:r>
              <a:rPr lang="en-US" dirty="0" smtClean="0"/>
              <a:t>Control Panel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792"/>
            <a:ext cx="8229600" cy="4525963"/>
          </a:xfrm>
        </p:spPr>
        <p:txBody>
          <a:bodyPr/>
          <a:lstStyle/>
          <a:p>
            <a:r>
              <a:rPr lang="en-US" dirty="0" smtClean="0"/>
              <a:t>Copy site to </a:t>
            </a:r>
            <a:r>
              <a:rPr lang="en-US" dirty="0" err="1" smtClean="0"/>
              <a:t>dev</a:t>
            </a:r>
            <a:r>
              <a:rPr lang="en-US" dirty="0" smtClean="0"/>
              <a:t>, staging, or production</a:t>
            </a:r>
          </a:p>
          <a:p>
            <a:pPr lvl="1"/>
            <a:r>
              <a:rPr lang="en-US" dirty="0" err="1" smtClean="0"/>
              <a:t>Drush</a:t>
            </a:r>
            <a:r>
              <a:rPr lang="en-US" dirty="0" smtClean="0"/>
              <a:t> provision-clone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Backup site</a:t>
            </a:r>
          </a:p>
          <a:p>
            <a:pPr lvl="1"/>
            <a:r>
              <a:rPr lang="en-US" dirty="0" err="1" smtClean="0"/>
              <a:t>Drush</a:t>
            </a:r>
            <a:r>
              <a:rPr lang="en-US" dirty="0" smtClean="0"/>
              <a:t> provision-backup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Restore site</a:t>
            </a:r>
          </a:p>
          <a:p>
            <a:pPr lvl="1"/>
            <a:r>
              <a:rPr lang="en-US" dirty="0" err="1" smtClean="0"/>
              <a:t>Drush</a:t>
            </a:r>
            <a:r>
              <a:rPr lang="en-US" dirty="0" smtClean="0"/>
              <a:t> provision-restore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Drupal Site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Self-service provisioning for training sites</a:t>
            </a:r>
          </a:p>
          <a:p>
            <a:r>
              <a:rPr lang="en-US" dirty="0" smtClean="0"/>
              <a:t>Site requests for development sites</a:t>
            </a:r>
          </a:p>
          <a:p>
            <a:r>
              <a:rPr lang="en-US" dirty="0" smtClean="0"/>
              <a:t>User management</a:t>
            </a:r>
          </a:p>
          <a:p>
            <a:pPr lvl="1"/>
            <a:r>
              <a:rPr lang="en-US" dirty="0" smtClean="0"/>
              <a:t>Site managers</a:t>
            </a:r>
          </a:p>
          <a:p>
            <a:pPr lvl="1"/>
            <a:r>
              <a:rPr lang="en-US" dirty="0" smtClean="0"/>
              <a:t>Site architects</a:t>
            </a:r>
          </a:p>
          <a:p>
            <a:pPr lvl="1"/>
            <a:r>
              <a:rPr lang="en-US" dirty="0" smtClean="0"/>
              <a:t>Site authors</a:t>
            </a:r>
          </a:p>
        </p:txBody>
      </p:sp>
    </p:spTree>
    <p:extLst>
      <p:ext uri="{BB962C8B-B14F-4D97-AF65-F5344CB8AC3E}">
        <p14:creationId xmlns:p14="http://schemas.microsoft.com/office/powerpoint/2010/main" val="262878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Drupal Systems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</a:p>
          <a:p>
            <a:pPr lvl="1"/>
            <a:r>
              <a:rPr lang="en-US" dirty="0" smtClean="0"/>
              <a:t>Monitor resource usage</a:t>
            </a:r>
          </a:p>
          <a:p>
            <a:pPr lvl="1"/>
            <a:r>
              <a:rPr lang="en-US" dirty="0" smtClean="0"/>
              <a:t>Adjust resource allocation</a:t>
            </a:r>
          </a:p>
          <a:p>
            <a:r>
              <a:rPr lang="en-US" dirty="0" smtClean="0"/>
              <a:t>Manage distributions</a:t>
            </a:r>
          </a:p>
          <a:p>
            <a:r>
              <a:rPr lang="en-US" dirty="0" smtClean="0"/>
              <a:t>Site backup and restore</a:t>
            </a:r>
          </a:p>
          <a:p>
            <a:r>
              <a:rPr lang="en-US" dirty="0" smtClean="0"/>
              <a:t>Initiate automated upgrades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3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really makes us 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91" y="2091045"/>
            <a:ext cx="8229600" cy="307300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the great people working on Drupal at OSU.</a:t>
            </a:r>
          </a:p>
          <a:p>
            <a:endParaRPr lang="en-US" sz="3600" dirty="0"/>
          </a:p>
          <a:p>
            <a:r>
              <a:rPr lang="en-US" sz="3600" dirty="0" smtClean="0"/>
              <a:t>The Drupal community.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9919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02" y="1257166"/>
            <a:ext cx="9047298" cy="5305884"/>
          </a:xfrm>
        </p:spPr>
        <p:txBody>
          <a:bodyPr/>
          <a:lstStyle/>
          <a:p>
            <a:r>
              <a:rPr lang="en-US" sz="2400" dirty="0" smtClean="0"/>
              <a:t>Mig5’s </a:t>
            </a:r>
            <a:r>
              <a:rPr lang="en-US" sz="2400" dirty="0" smtClean="0"/>
              <a:t>Zero Touch Drupal </a:t>
            </a:r>
            <a:r>
              <a:rPr lang="en-US" sz="2400" dirty="0" smtClean="0"/>
              <a:t>Deployment</a:t>
            </a:r>
          </a:p>
          <a:p>
            <a:pPr lvl="1"/>
            <a:r>
              <a:rPr lang="en-US" sz="2400" dirty="0">
                <a:hlinkClick r:id="rId3"/>
              </a:rPr>
              <a:t>http://mig5.net/node/</a:t>
            </a:r>
            <a:r>
              <a:rPr lang="en-US" sz="2400" dirty="0" smtClean="0">
                <a:hlinkClick r:id="rId3"/>
              </a:rPr>
              <a:t>342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Code </a:t>
            </a:r>
            <a:r>
              <a:rPr lang="en-US" sz="2400" dirty="0" smtClean="0"/>
              <a:t>Driven Development</a:t>
            </a:r>
          </a:p>
          <a:p>
            <a:pPr lvl="1"/>
            <a:r>
              <a:rPr lang="en-US" sz="2400" dirty="0">
                <a:hlinkClick r:id="rId4"/>
              </a:rPr>
              <a:t>http://nuvole.org/blog/2011/mar/25/code-driven-development-</a:t>
            </a:r>
            <a:r>
              <a:rPr lang="en-US" sz="2400" dirty="0" smtClean="0">
                <a:hlinkClick r:id="rId4"/>
              </a:rPr>
              <a:t>cheatsheet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OSU code on  </a:t>
            </a:r>
            <a:r>
              <a:rPr lang="en-US" sz="2400" dirty="0" err="1" smtClean="0"/>
              <a:t>Github</a:t>
            </a:r>
            <a:endParaRPr lang="en-US" sz="2400" dirty="0" smtClean="0"/>
          </a:p>
          <a:p>
            <a:pPr lvl="1"/>
            <a:r>
              <a:rPr lang="en-US" sz="2400" dirty="0">
                <a:hlinkClick r:id="rId5"/>
              </a:rPr>
              <a:t>https://github.com/oregonstateuniv/puppet-</a:t>
            </a:r>
            <a:r>
              <a:rPr lang="en-US" sz="2400" dirty="0" smtClean="0">
                <a:hlinkClick r:id="rId5"/>
              </a:rPr>
              <a:t>aegir</a:t>
            </a:r>
            <a:endParaRPr lang="en-US" sz="2400" dirty="0" smtClean="0"/>
          </a:p>
          <a:p>
            <a:pPr lvl="1"/>
            <a:r>
              <a:rPr lang="en-US" sz="2400" dirty="0">
                <a:hlinkClick r:id="rId6"/>
              </a:rPr>
              <a:t>https://github.com/oregonstateuniv/fabric-</a:t>
            </a:r>
            <a:r>
              <a:rPr lang="en-US" sz="2400" dirty="0" smtClean="0">
                <a:hlinkClick r:id="rId6"/>
              </a:rPr>
              <a:t>aegir</a:t>
            </a:r>
            <a:endParaRPr lang="en-US" sz="2400" dirty="0" smtClean="0"/>
          </a:p>
          <a:p>
            <a:pPr lvl="1"/>
            <a:r>
              <a:rPr lang="en-US" sz="2400" dirty="0">
                <a:hlinkClick r:id="rId7"/>
              </a:rPr>
              <a:t>https://github.com/oregonstateuniv/drupal-install-</a:t>
            </a:r>
            <a:r>
              <a:rPr lang="en-US" dirty="0" smtClean="0">
                <a:hlinkClick r:id="rId7"/>
              </a:rPr>
              <a:t>profile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6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/>
        </p:nvSpPr>
        <p:spPr>
          <a:xfrm>
            <a:off x="466725" y="6356350"/>
            <a:ext cx="8224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Bridges, Connecting Communities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0" y="4339741"/>
            <a:ext cx="9143999" cy="1821479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464646"/>
                </a:solidFill>
              </a:rPr>
              <a:t>Evaluate this session </a:t>
            </a:r>
            <a:r>
              <a:rPr lang="en-US" sz="3200" b="1" dirty="0" smtClean="0">
                <a:solidFill>
                  <a:srgbClr val="464646"/>
                </a:solidFill>
              </a:rPr>
              <a:t>at:</a:t>
            </a:r>
            <a:br>
              <a:rPr lang="en-US" sz="3200" b="1" dirty="0" smtClean="0">
                <a:solidFill>
                  <a:srgbClr val="464646"/>
                </a:solidFill>
              </a:rPr>
            </a:br>
            <a:r>
              <a:rPr lang="en-US" sz="3200" b="1" dirty="0" smtClean="0">
                <a:solidFill>
                  <a:srgbClr val="464646"/>
                </a:solidFill>
              </a:rPr>
              <a:t> portland2013.drupal.org/schedule</a:t>
            </a:r>
            <a:r>
              <a:rPr lang="en-US" sz="3200" b="1" dirty="0">
                <a:solidFill>
                  <a:srgbClr val="464646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6725" y="3429000"/>
            <a:ext cx="8224837" cy="91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spc="-150" dirty="0">
                <a:solidFill>
                  <a:srgbClr val="00598E"/>
                </a:solidFill>
              </a:rPr>
              <a:t>What did you think?</a:t>
            </a:r>
          </a:p>
        </p:txBody>
      </p:sp>
    </p:spTree>
    <p:extLst>
      <p:ext uri="{BB962C8B-B14F-4D97-AF65-F5344CB8AC3E}">
        <p14:creationId xmlns:p14="http://schemas.microsoft.com/office/powerpoint/2010/main" val="297618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at OSU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charset="0"/>
                <a:ea typeface="ＭＳ Ｐゴシック" charset="0"/>
              </a:rPr>
              <a:t>Sites Hosted by Central Web </a:t>
            </a:r>
            <a:r>
              <a:rPr lang="en-US" dirty="0" smtClean="0">
                <a:solidFill>
                  <a:schemeClr val="tx2"/>
                </a:solidFill>
                <a:latin typeface="Calibri" charset="0"/>
                <a:ea typeface="ＭＳ Ｐゴシック" charset="0"/>
              </a:rPr>
              <a:t>Services</a:t>
            </a:r>
          </a:p>
          <a:p>
            <a:endParaRPr lang="en-US" dirty="0">
              <a:solidFill>
                <a:schemeClr val="tx2"/>
              </a:solidFill>
              <a:latin typeface="Calibri" charset="0"/>
              <a:ea typeface="ＭＳ Ｐゴシック" charset="0"/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Some Colleges host their own Drupal Sites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86" y="2205713"/>
            <a:ext cx="6047833" cy="20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ＭＳ Ｐゴシック" charset="0"/>
              </a:rPr>
              <a:t>Our homegrown </a:t>
            </a:r>
            <a:r>
              <a:rPr lang="en-US" dirty="0" smtClean="0">
                <a:latin typeface="Cambria" charset="0"/>
                <a:ea typeface="ＭＳ Ｐゴシック" charset="0"/>
              </a:rPr>
              <a:t/>
            </a:r>
            <a:br>
              <a:rPr lang="en-US" dirty="0" smtClean="0">
                <a:latin typeface="Cambria" charset="0"/>
                <a:ea typeface="ＭＳ Ｐゴシック" charset="0"/>
              </a:rPr>
            </a:br>
            <a:r>
              <a:rPr lang="en-US" dirty="0" smtClean="0">
                <a:latin typeface="Cambria" charset="0"/>
                <a:ea typeface="ＭＳ Ｐゴシック" charset="0"/>
              </a:rPr>
              <a:t>WebManage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What It manages:</a:t>
            </a:r>
          </a:p>
          <a:p>
            <a:pPr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Site owners and authors</a:t>
            </a:r>
          </a:p>
          <a:p>
            <a:pPr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Apache Virtual Hosts and configuration</a:t>
            </a:r>
          </a:p>
          <a:p>
            <a:pPr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Drupal distribution directory</a:t>
            </a:r>
          </a:p>
          <a:p>
            <a:pPr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File system permissions</a:t>
            </a:r>
          </a:p>
          <a:p>
            <a:pPr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MySQL database creation and removal</a:t>
            </a:r>
          </a:p>
          <a:p>
            <a:pPr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Drupal site installs</a:t>
            </a:r>
          </a:p>
          <a:p>
            <a:pPr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Bulk site updates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ＭＳ Ｐゴシック" charset="0"/>
              </a:rPr>
              <a:t>Standard Drupal Multisite Directory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479243"/>
            <a:ext cx="5734309" cy="4900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www.college.edu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|</a:t>
            </a:r>
          </a:p>
          <a:p>
            <a:pPr marL="0" indent="0">
              <a:buNone/>
            </a:pPr>
            <a:r>
              <a:rPr lang="en-US" sz="1600" dirty="0"/>
              <a:t>  | - </a:t>
            </a:r>
            <a:r>
              <a:rPr lang="en-US" sz="1600" dirty="0" err="1"/>
              <a:t>drupal</a:t>
            </a:r>
            <a:r>
              <a:rPr lang="en-US" sz="1600" dirty="0"/>
              <a:t> core files</a:t>
            </a:r>
          </a:p>
          <a:p>
            <a:pPr marL="0" indent="0">
              <a:buNone/>
            </a:pPr>
            <a:r>
              <a:rPr lang="en-US" sz="1600" dirty="0"/>
              <a:t>  | - </a:t>
            </a:r>
            <a:r>
              <a:rPr lang="en-US" sz="1600" dirty="0" smtClean="0"/>
              <a:t>sites ---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 smtClean="0"/>
              <a:t>	| </a:t>
            </a:r>
            <a:r>
              <a:rPr lang="en-US" sz="1600" dirty="0"/>
              <a:t>--- </a:t>
            </a:r>
            <a:r>
              <a:rPr lang="en-US" sz="1600" dirty="0" smtClean="0"/>
              <a:t>all ---	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|</a:t>
            </a:r>
            <a:r>
              <a:rPr lang="en-US" sz="1600" dirty="0"/>
              <a:t>	</a:t>
            </a:r>
            <a:r>
              <a:rPr lang="en-US" sz="1600" dirty="0" smtClean="0"/>
              <a:t>| </a:t>
            </a:r>
            <a:r>
              <a:rPr lang="en-US" sz="1600" dirty="0"/>
              <a:t>- modules</a:t>
            </a:r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</a:t>
            </a:r>
            <a:r>
              <a:rPr lang="en-US" sz="1600" dirty="0"/>
              <a:t>	</a:t>
            </a:r>
            <a:r>
              <a:rPr lang="en-US" sz="1600" dirty="0" smtClean="0"/>
              <a:t>| </a:t>
            </a:r>
            <a:r>
              <a:rPr lang="en-US" sz="1600" dirty="0"/>
              <a:t>- themes</a:t>
            </a:r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 </a:t>
            </a:r>
            <a:r>
              <a:rPr lang="en-US" sz="1600" dirty="0"/>
              <a:t>--- </a:t>
            </a:r>
            <a:r>
              <a:rPr lang="en-US" sz="1600" dirty="0" smtClean="0"/>
              <a:t>site1.college.edu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</a:t>
            </a:r>
            <a:r>
              <a:rPr lang="en-US" sz="1600" dirty="0"/>
              <a:t>	</a:t>
            </a:r>
            <a:r>
              <a:rPr lang="en-US" sz="1600" dirty="0" smtClean="0"/>
              <a:t>| </a:t>
            </a:r>
            <a:r>
              <a:rPr lang="en-US" sz="1600" dirty="0"/>
              <a:t>- modules</a:t>
            </a:r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</a:t>
            </a:r>
            <a:r>
              <a:rPr lang="en-US" sz="1600" dirty="0"/>
              <a:t>	</a:t>
            </a:r>
            <a:r>
              <a:rPr lang="en-US" sz="1600" dirty="0" smtClean="0"/>
              <a:t>| </a:t>
            </a:r>
            <a:r>
              <a:rPr lang="en-US" sz="1600" dirty="0"/>
              <a:t>- themes</a:t>
            </a:r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 </a:t>
            </a:r>
            <a:r>
              <a:rPr lang="en-US" sz="1600" dirty="0"/>
              <a:t>--- </a:t>
            </a:r>
            <a:r>
              <a:rPr lang="en-US" sz="1600" dirty="0" smtClean="0"/>
              <a:t>site2.college.edu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</a:t>
            </a:r>
            <a:r>
              <a:rPr lang="en-US" sz="1600" dirty="0"/>
              <a:t>	</a:t>
            </a:r>
            <a:r>
              <a:rPr lang="en-US" sz="1600" dirty="0" smtClean="0"/>
              <a:t>| </a:t>
            </a:r>
            <a:r>
              <a:rPr lang="en-US" sz="1600" dirty="0"/>
              <a:t>- modules</a:t>
            </a:r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dirty="0" smtClean="0"/>
              <a:t>|</a:t>
            </a:r>
            <a:r>
              <a:rPr lang="en-US" sz="1600" dirty="0"/>
              <a:t>	</a:t>
            </a:r>
            <a:r>
              <a:rPr lang="en-US" sz="1600" dirty="0" smtClean="0"/>
              <a:t>| </a:t>
            </a:r>
            <a:r>
              <a:rPr lang="en-US" sz="1600" dirty="0"/>
              <a:t>- themes</a:t>
            </a:r>
          </a:p>
          <a:p>
            <a:pPr marL="0" indent="0">
              <a:buNone/>
            </a:pPr>
            <a:r>
              <a:rPr lang="en-US" sz="1400" dirty="0"/>
              <a:t>  		</a:t>
            </a:r>
          </a:p>
          <a:p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 flipH="1">
            <a:off x="4615917" y="2649719"/>
            <a:ext cx="1721301" cy="29011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flipH="1">
            <a:off x="4697401" y="3859427"/>
            <a:ext cx="1721301" cy="29011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flipH="1">
            <a:off x="4671614" y="5000547"/>
            <a:ext cx="1721301" cy="29011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32" y="141104"/>
            <a:ext cx="7302390" cy="5710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ＭＳ Ｐゴシック" charset="0"/>
              </a:rPr>
              <a:t>OSU Drupal 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516" y="778838"/>
            <a:ext cx="6386554" cy="5987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/>
              <a:t>oregonstate.edu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|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 </a:t>
            </a:r>
            <a:r>
              <a:rPr lang="en-US" sz="1400" dirty="0"/>
              <a:t>- </a:t>
            </a:r>
            <a:r>
              <a:rPr lang="en-US" sz="1400" dirty="0" err="1"/>
              <a:t>drupal</a:t>
            </a:r>
            <a:r>
              <a:rPr lang="en-US" sz="1400" dirty="0"/>
              <a:t> core </a:t>
            </a:r>
            <a:r>
              <a:rPr lang="en-US" sz="1400" dirty="0" smtClean="0"/>
              <a:t>files                   </a:t>
            </a:r>
            <a:r>
              <a:rPr lang="en-US" sz="1400" dirty="0" err="1"/>
              <a:t>symlinks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</a:t>
            </a:r>
            <a:r>
              <a:rPr lang="en-US" sz="1400" dirty="0"/>
              <a:t>						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| </a:t>
            </a:r>
            <a:r>
              <a:rPr lang="en-US" sz="1400" dirty="0"/>
              <a:t>--- site1					 	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</a:t>
            </a:r>
            <a:r>
              <a:rPr lang="en-US" sz="1400" dirty="0"/>
              <a:t>	|					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</a:t>
            </a:r>
            <a:r>
              <a:rPr lang="en-US" sz="1400" dirty="0"/>
              <a:t>	| - </a:t>
            </a:r>
            <a:r>
              <a:rPr lang="en-US" sz="1400" dirty="0" err="1"/>
              <a:t>drupal</a:t>
            </a:r>
            <a:r>
              <a:rPr lang="en-US" sz="1400" dirty="0"/>
              <a:t> core                 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</a:t>
            </a:r>
            <a:r>
              <a:rPr lang="en-US" sz="1400" dirty="0"/>
              <a:t>	| --- sites				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	        |</a:t>
            </a:r>
            <a:r>
              <a:rPr lang="en-US" sz="1400" dirty="0"/>
              <a:t>				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</a:t>
            </a:r>
            <a:r>
              <a:rPr lang="en-US" sz="1400" dirty="0"/>
              <a:t>	</a:t>
            </a:r>
            <a:r>
              <a:rPr lang="en-US" sz="1400" dirty="0" smtClean="0"/>
              <a:t>        | </a:t>
            </a:r>
            <a:r>
              <a:rPr lang="en-US" sz="1400" dirty="0"/>
              <a:t>- all	  	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|</a:t>
            </a:r>
            <a:r>
              <a:rPr lang="en-US" sz="1400" dirty="0"/>
              <a:t>	</a:t>
            </a:r>
            <a:r>
              <a:rPr lang="en-US" sz="1400" dirty="0" smtClean="0"/>
              <a:t>        | </a:t>
            </a:r>
            <a:r>
              <a:rPr lang="en-US" sz="1400" dirty="0"/>
              <a:t>- default		</a:t>
            </a:r>
          </a:p>
          <a:p>
            <a:pPr marL="0" indent="0">
              <a:buNone/>
            </a:pPr>
            <a:r>
              <a:rPr lang="en-US" sz="1400" dirty="0" smtClean="0"/>
              <a:t>    |</a:t>
            </a:r>
            <a:r>
              <a:rPr lang="en-US" sz="1400" dirty="0"/>
              <a:t>	 </a:t>
            </a:r>
            <a:r>
              <a:rPr lang="en-US" sz="1400" dirty="0" smtClean="0"/>
              <a:t>             | - </a:t>
            </a:r>
            <a:r>
              <a:rPr lang="en-US" sz="1400" dirty="0" err="1" smtClean="0"/>
              <a:t>settings.php</a:t>
            </a:r>
            <a:r>
              <a:rPr lang="en-US" sz="1400" dirty="0"/>
              <a:t>			</a:t>
            </a:r>
          </a:p>
          <a:p>
            <a:pPr marL="0" indent="0">
              <a:buNone/>
            </a:pPr>
            <a:r>
              <a:rPr lang="en-US" sz="1400" dirty="0" smtClean="0"/>
              <a:t>    | </a:t>
            </a:r>
            <a:r>
              <a:rPr lang="en-US" sz="1400" dirty="0"/>
              <a:t>--- site2	</a:t>
            </a:r>
            <a:r>
              <a:rPr lang="en-US" sz="1400" dirty="0" smtClean="0"/>
              <a:t>              | - files</a:t>
            </a:r>
            <a:r>
              <a:rPr lang="en-US" sz="1400" dirty="0"/>
              <a:t>				</a:t>
            </a:r>
          </a:p>
          <a:p>
            <a:pPr marL="0" indent="0">
              <a:buNone/>
            </a:pPr>
            <a:r>
              <a:rPr lang="en-US" sz="1400" dirty="0" smtClean="0"/>
              <a:t>    |</a:t>
            </a:r>
            <a:r>
              <a:rPr lang="en-US" sz="1400" dirty="0"/>
              <a:t>	</a:t>
            </a:r>
            <a:r>
              <a:rPr lang="en-US" sz="1400" dirty="0" smtClean="0"/>
              <a:t>|</a:t>
            </a:r>
            <a:r>
              <a:rPr lang="en-US" sz="1400" dirty="0"/>
              <a:t>					</a:t>
            </a:r>
          </a:p>
          <a:p>
            <a:pPr marL="0" indent="0">
              <a:buNone/>
            </a:pPr>
            <a:r>
              <a:rPr lang="en-US" sz="1400" dirty="0" smtClean="0"/>
              <a:t>    |</a:t>
            </a:r>
            <a:r>
              <a:rPr lang="en-US" sz="1400" dirty="0"/>
              <a:t>	</a:t>
            </a:r>
            <a:r>
              <a:rPr lang="en-US" sz="1400" dirty="0" smtClean="0"/>
              <a:t>| </a:t>
            </a:r>
            <a:r>
              <a:rPr lang="en-US" sz="1400" dirty="0"/>
              <a:t>- </a:t>
            </a:r>
            <a:r>
              <a:rPr lang="en-US" sz="1400" dirty="0" err="1"/>
              <a:t>drupal</a:t>
            </a:r>
            <a:r>
              <a:rPr lang="en-US" sz="1400" dirty="0"/>
              <a:t> </a:t>
            </a:r>
            <a:r>
              <a:rPr lang="en-US" sz="1400" dirty="0" smtClean="0"/>
              <a:t>core</a:t>
            </a:r>
          </a:p>
          <a:p>
            <a:pPr marL="0" indent="0">
              <a:buNone/>
            </a:pPr>
            <a:r>
              <a:rPr lang="en-US" sz="1400" dirty="0" smtClean="0"/>
              <a:t>    |</a:t>
            </a:r>
            <a:r>
              <a:rPr lang="en-US" sz="1400" dirty="0"/>
              <a:t>	</a:t>
            </a:r>
            <a:r>
              <a:rPr lang="en-US" sz="1400" dirty="0" smtClean="0"/>
              <a:t>| </a:t>
            </a:r>
            <a:r>
              <a:rPr lang="en-US" sz="1400" dirty="0"/>
              <a:t>--- </a:t>
            </a:r>
            <a:r>
              <a:rPr lang="en-US" sz="1400" dirty="0" smtClean="0"/>
              <a:t>sites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|</a:t>
            </a:r>
            <a:r>
              <a:rPr lang="en-US" sz="1400" dirty="0"/>
              <a:t>	</a:t>
            </a:r>
            <a:r>
              <a:rPr lang="en-US" sz="1400" dirty="0" smtClean="0"/>
              <a:t>        |</a:t>
            </a:r>
            <a:r>
              <a:rPr lang="en-US" sz="1400" dirty="0"/>
              <a:t>				</a:t>
            </a:r>
          </a:p>
          <a:p>
            <a:pPr marL="0" indent="0">
              <a:buNone/>
            </a:pPr>
            <a:r>
              <a:rPr lang="en-US" sz="1400" dirty="0" smtClean="0"/>
              <a:t>    |</a:t>
            </a:r>
            <a:r>
              <a:rPr lang="en-US" sz="1400" dirty="0"/>
              <a:t>	</a:t>
            </a:r>
            <a:r>
              <a:rPr lang="en-US" sz="1400" dirty="0" smtClean="0"/>
              <a:t>        | </a:t>
            </a:r>
            <a:r>
              <a:rPr lang="en-US" sz="1400" dirty="0"/>
              <a:t>- all  </a:t>
            </a:r>
          </a:p>
          <a:p>
            <a:pPr marL="0" indent="0">
              <a:buNone/>
            </a:pPr>
            <a:r>
              <a:rPr lang="en-US" sz="1400" dirty="0" smtClean="0"/>
              <a:t>    |</a:t>
            </a:r>
            <a:r>
              <a:rPr lang="en-US" sz="1400" dirty="0"/>
              <a:t>	 </a:t>
            </a:r>
            <a:r>
              <a:rPr lang="en-US" sz="1400" dirty="0" smtClean="0"/>
              <a:t>       | </a:t>
            </a:r>
            <a:r>
              <a:rPr lang="en-US" sz="1400" dirty="0"/>
              <a:t>- </a:t>
            </a:r>
            <a:r>
              <a:rPr lang="en-US" sz="1400" dirty="0" smtClean="0"/>
              <a:t>default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|                            | - </a:t>
            </a:r>
            <a:r>
              <a:rPr lang="en-US" sz="1400" dirty="0" err="1" smtClean="0"/>
              <a:t>settings.php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|                            | - files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   | - site x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928701" y="1457314"/>
            <a:ext cx="846667" cy="7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" name="Elbow Connector 8"/>
          <p:cNvCxnSpPr/>
          <p:nvPr/>
        </p:nvCxnSpPr>
        <p:spPr bwMode="auto">
          <a:xfrm rot="10800000" flipV="1">
            <a:off x="3303226" y="1616288"/>
            <a:ext cx="1122455" cy="878696"/>
          </a:xfrm>
          <a:prstGeom prst="bentConnector3">
            <a:avLst>
              <a:gd name="adj1" fmla="val 1429"/>
            </a:avLst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 rot="10800000" flipV="1">
            <a:off x="3296811" y="2301142"/>
            <a:ext cx="1119968" cy="944261"/>
          </a:xfrm>
          <a:prstGeom prst="bentConnector3">
            <a:avLst>
              <a:gd name="adj1" fmla="val 175"/>
            </a:avLst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lbow Connector 10"/>
          <p:cNvCxnSpPr/>
          <p:nvPr/>
        </p:nvCxnSpPr>
        <p:spPr bwMode="auto">
          <a:xfrm rot="5400000">
            <a:off x="2698520" y="2803498"/>
            <a:ext cx="2451247" cy="972445"/>
          </a:xfrm>
          <a:prstGeom prst="bentConnector3">
            <a:avLst>
              <a:gd name="adj1" fmla="val 101023"/>
            </a:avLst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rot="5400000">
            <a:off x="2459822" y="3299908"/>
            <a:ext cx="2866988" cy="1039074"/>
          </a:xfrm>
          <a:prstGeom prst="bentConnector3">
            <a:avLst>
              <a:gd name="adj1" fmla="val 100559"/>
            </a:avLst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Notched Right Arrow 12"/>
          <p:cNvSpPr/>
          <p:nvPr/>
        </p:nvSpPr>
        <p:spPr>
          <a:xfrm>
            <a:off x="367466" y="1830949"/>
            <a:ext cx="857428" cy="29011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332908" y="3865874"/>
            <a:ext cx="857428" cy="29011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365143" y="6148113"/>
            <a:ext cx="857428" cy="29011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221919" y="1450576"/>
            <a:ext cx="3320110" cy="1424788"/>
          </a:xfrm>
          <a:prstGeom prst="wedgeRoundRectCallout">
            <a:avLst>
              <a:gd name="adj1" fmla="val -74083"/>
              <a:gd name="adj2" fmla="val 2323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Drupal core files are </a:t>
            </a:r>
            <a:r>
              <a:rPr lang="en-US" dirty="0" err="1" smtClean="0"/>
              <a:t>symlinks</a:t>
            </a:r>
            <a:r>
              <a:rPr lang="en-US" dirty="0" smtClean="0"/>
              <a:t> to a common distribution directory.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361425" y="3092233"/>
            <a:ext cx="3320110" cy="1424788"/>
          </a:xfrm>
          <a:prstGeom prst="wedgeRoundRectCallout">
            <a:avLst>
              <a:gd name="adj1" fmla="val -78355"/>
              <a:gd name="adj2" fmla="val -378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is /sites/all including contributed modules, themes, and libraries.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71995" y="4837043"/>
            <a:ext cx="3320110" cy="1424788"/>
          </a:xfrm>
          <a:prstGeom prst="wedgeRoundRectCallout">
            <a:avLst>
              <a:gd name="adj1" fmla="val -105151"/>
              <a:gd name="adj2" fmla="val -34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site is in it’s own </a:t>
            </a:r>
          </a:p>
          <a:p>
            <a:pPr algn="ctr"/>
            <a:r>
              <a:rPr lang="en-US" dirty="0" smtClean="0"/>
              <a:t>/sites/default.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0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OSU Drupal site directory showing </a:t>
            </a:r>
            <a:r>
              <a:rPr lang="en-US" dirty="0" err="1"/>
              <a:t>symlinks</a:t>
            </a:r>
            <a:endParaRPr lang="en-US" dirty="0"/>
          </a:p>
        </p:txBody>
      </p:sp>
      <p:pic>
        <p:nvPicPr>
          <p:cNvPr id="4" name="Content Placeholder 3" descr="Screen Shot 2013-02-27 at 11.38.53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r="117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381813" y="4216331"/>
            <a:ext cx="4762596" cy="834405"/>
          </a:xfrm>
          <a:prstGeom prst="wedgeEllipseCallout">
            <a:avLst>
              <a:gd name="adj1" fmla="val 8159"/>
              <a:gd name="adj2" fmla="val 89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Drupal </a:t>
            </a:r>
            <a:r>
              <a:rPr lang="en-US" dirty="0" err="1" smtClean="0"/>
              <a:t>Version_Build</a:t>
            </a:r>
            <a:r>
              <a:rPr lang="en-US" dirty="0" smtClean="0"/>
              <a:t>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3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rupalcon Portland">
      <a:dk1>
        <a:sysClr val="windowText" lastClr="000000"/>
      </a:dk1>
      <a:lt1>
        <a:sysClr val="window" lastClr="FFFFFF"/>
      </a:lt1>
      <a:dk2>
        <a:srgbClr val="006699"/>
      </a:dk2>
      <a:lt2>
        <a:srgbClr val="DBE5F1"/>
      </a:lt2>
      <a:accent1>
        <a:srgbClr val="3399CC"/>
      </a:accent1>
      <a:accent2>
        <a:srgbClr val="CC3333"/>
      </a:accent2>
      <a:accent3>
        <a:srgbClr val="99CC33"/>
      </a:accent3>
      <a:accent4>
        <a:srgbClr val="5D6C8C"/>
      </a:accent4>
      <a:accent5>
        <a:srgbClr val="669933"/>
      </a:accent5>
      <a:accent6>
        <a:srgbClr val="464646"/>
      </a:accent6>
      <a:hlink>
        <a:srgbClr val="006699"/>
      </a:hlink>
      <a:folHlink>
        <a:srgbClr val="3399CC"/>
      </a:folHlink>
    </a:clrScheme>
    <a:fontScheme name="DrupalCon Portland">
      <a:majorFont>
        <a:latin typeface="League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9491</TotalTime>
  <Words>2276</Words>
  <Application>Microsoft Macintosh PowerPoint</Application>
  <PresentationFormat>On-screen Show (4:3)</PresentationFormat>
  <Paragraphs>524</Paragraphs>
  <Slides>48</Slides>
  <Notes>46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Oregon State University</vt:lpstr>
      <vt:lpstr>Today’s Presentation</vt:lpstr>
      <vt:lpstr>Drupal at OSU</vt:lpstr>
      <vt:lpstr>Drupal at OSU</vt:lpstr>
      <vt:lpstr>Our homegrown  WebManage Application</vt:lpstr>
      <vt:lpstr>Standard Drupal Multisite Directory Layout</vt:lpstr>
      <vt:lpstr>OSU Drupal Directory Structure</vt:lpstr>
      <vt:lpstr>OSU Drupal site directory showing symlinks</vt:lpstr>
      <vt:lpstr>Python Install Script</vt:lpstr>
      <vt:lpstr>Drush Site Install</vt:lpstr>
      <vt:lpstr>PHP Script to Add Users</vt:lpstr>
      <vt:lpstr>Install Profile</vt:lpstr>
      <vt:lpstr>Using Features for Configuration</vt:lpstr>
      <vt:lpstr>osu_author.info</vt:lpstr>
      <vt:lpstr>Install Tasks</vt:lpstr>
      <vt:lpstr>Bulk Updates</vt:lpstr>
      <vt:lpstr>Drush Commands for Update</vt:lpstr>
      <vt:lpstr>Running Cron with Cron</vt:lpstr>
      <vt:lpstr>Scaling and Caching</vt:lpstr>
      <vt:lpstr>PowerPoint Presentation</vt:lpstr>
      <vt:lpstr>Managing our distribution</vt:lpstr>
      <vt:lpstr>Drush Make File</vt:lpstr>
      <vt:lpstr>Some of our weaknesses</vt:lpstr>
      <vt:lpstr>Shared Infrastructure</vt:lpstr>
      <vt:lpstr>In Progress</vt:lpstr>
      <vt:lpstr>Site Consolidation</vt:lpstr>
      <vt:lpstr>Too many Drupal Sites</vt:lpstr>
      <vt:lpstr>Using Organic Groups</vt:lpstr>
      <vt:lpstr>Dedicated Infrastructure</vt:lpstr>
      <vt:lpstr>Future Environment with Aegir</vt:lpstr>
      <vt:lpstr>Using Fabric to control Aegir</vt:lpstr>
      <vt:lpstr>Fabric – Drush - Provision</vt:lpstr>
      <vt:lpstr>Puppet to Install Aegir Servers</vt:lpstr>
      <vt:lpstr>Our Development Environment</vt:lpstr>
      <vt:lpstr>Development Environment</vt:lpstr>
      <vt:lpstr>Continuous Integration</vt:lpstr>
      <vt:lpstr>Looking Ahead</vt:lpstr>
      <vt:lpstr>Self Service Site Provisioning</vt:lpstr>
      <vt:lpstr>Auto site expire/delete</vt:lpstr>
      <vt:lpstr>OSU Drupal Control Panel</vt:lpstr>
      <vt:lpstr>Control Panel Backend</vt:lpstr>
      <vt:lpstr>Drupal Site Provisioning</vt:lpstr>
      <vt:lpstr>Drupal Systems Dashboard</vt:lpstr>
      <vt:lpstr>What really makes us  successful?</vt:lpstr>
      <vt:lpstr>Resources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Jansen</dc:creator>
  <cp:lastModifiedBy>Paul Lieberman</cp:lastModifiedBy>
  <cp:revision>225</cp:revision>
  <dcterms:created xsi:type="dcterms:W3CDTF">2012-12-12T18:47:33Z</dcterms:created>
  <dcterms:modified xsi:type="dcterms:W3CDTF">2013-05-09T20:31:08Z</dcterms:modified>
</cp:coreProperties>
</file>