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60" r:id="rId2"/>
    <p:sldId id="333" r:id="rId3"/>
    <p:sldId id="361" r:id="rId4"/>
    <p:sldId id="335" r:id="rId5"/>
    <p:sldId id="337" r:id="rId6"/>
    <p:sldId id="353" r:id="rId7"/>
    <p:sldId id="345" r:id="rId8"/>
    <p:sldId id="346" r:id="rId9"/>
    <p:sldId id="347" r:id="rId10"/>
    <p:sldId id="349" r:id="rId11"/>
    <p:sldId id="356" r:id="rId12"/>
    <p:sldId id="359" r:id="rId13"/>
    <p:sldId id="362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C4D0DE"/>
    <a:srgbClr val="1B346D"/>
    <a:srgbClr val="000066"/>
    <a:srgbClr val="26D85A"/>
    <a:srgbClr val="00D800"/>
    <a:srgbClr val="606060"/>
    <a:srgbClr val="0752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189" autoAdjust="0"/>
    <p:restoredTop sz="84192" autoAdjust="0"/>
  </p:normalViewPr>
  <p:slideViewPr>
    <p:cSldViewPr snapToGrid="0" snapToObjects="1"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1" d="100"/>
        <a:sy n="141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93BA1-B2DD-D14E-A8A6-9783D50F7891}" type="datetimeFigureOut">
              <a:rPr lang="en-US" smtClean="0"/>
              <a:t>2/15/2013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79DE74-0887-FD41-86D2-8588F87E4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38604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358625-AEA9-F847-A237-35CA4F2A5691}" type="datetimeFigureOut">
              <a:rPr lang="en-US" smtClean="0"/>
              <a:t>2/15/2013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53428-398E-1847-B0B3-65758E0B5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9506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53428-398E-1847-B0B3-65758E0B528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53428-398E-1847-B0B3-65758E0B528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288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Put competitors on here, like </a:t>
            </a:r>
            <a:r>
              <a:rPr lang="en-US" dirty="0" err="1" smtClean="0"/>
              <a:t>TokuDB</a:t>
            </a:r>
            <a:r>
              <a:rPr lang="en-US" dirty="0" smtClean="0"/>
              <a:t>.</a:t>
            </a:r>
            <a:r>
              <a:rPr lang="en-US" baseline="0" dirty="0" smtClean="0"/>
              <a:t>  DBT-2 isn’t useful.  Here’s two tests, and make it simpler.  What is the workload to focus on?  Which apps have the largest disk i/o problems?  Partitioning?  Archiving (simple r-sync)?  </a:t>
            </a:r>
            <a:r>
              <a:rPr lang="en-US" baseline="0" dirty="0" err="1" smtClean="0"/>
              <a:t>Sharding</a:t>
            </a:r>
            <a:r>
              <a:rPr lang="en-US" baseline="0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53428-398E-1847-B0B3-65758E0B528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346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9800" y="2782077"/>
            <a:ext cx="7264400" cy="69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0040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4900"/>
            <a:ext cx="8636000" cy="5378451"/>
          </a:xfrm>
        </p:spPr>
        <p:txBody>
          <a:bodyPr>
            <a:normAutofit/>
          </a:bodyPr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buSzPct val="80000"/>
              <a:defRPr/>
            </a:lvl2pPr>
            <a:lvl3pPr>
              <a:spcBef>
                <a:spcPts val="600"/>
              </a:spcBef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90" y="219956"/>
            <a:ext cx="8544254" cy="736082"/>
          </a:xfrm>
        </p:spPr>
        <p:txBody>
          <a:bodyPr>
            <a:noAutofit/>
          </a:bodyPr>
          <a:lstStyle>
            <a:lvl1pPr algn="l"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89600" y="6483352"/>
            <a:ext cx="340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 dirty="0" smtClean="0"/>
              <a:t>     </a:t>
            </a:r>
            <a:r>
              <a:rPr lang="en-US" sz="1200" dirty="0" smtClean="0">
                <a:solidFill>
                  <a:srgbClr val="898989"/>
                </a:solidFill>
              </a:rPr>
              <a:t>CloudTree, Inc. – Confidential      </a:t>
            </a:r>
            <a:fld id="{E1604F8D-38F9-6F40-9D61-BA6EA1D76420}" type="slidenum">
              <a:rPr lang="en-US" sz="1200" smtClean="0">
                <a:solidFill>
                  <a:srgbClr val="898989"/>
                </a:solidFill>
              </a:rPr>
              <a:pPr algn="r"/>
              <a:t>‹#›</a:t>
            </a:fld>
            <a:endParaRPr lang="en-US" sz="1200" dirty="0">
              <a:solidFill>
                <a:srgbClr val="898989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/>
          <a:srcRect l="39772" t="-23164" b="-23164"/>
          <a:stretch/>
        </p:blipFill>
        <p:spPr>
          <a:xfrm>
            <a:off x="0" y="-122040"/>
            <a:ext cx="9139540" cy="1098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548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44600"/>
            <a:ext cx="4038600" cy="5238751"/>
          </a:xfrm>
        </p:spPr>
        <p:txBody>
          <a:bodyPr/>
          <a:lstStyle>
            <a:lvl1pPr>
              <a:defRPr sz="2800"/>
            </a:lvl1pPr>
            <a:lvl2pPr>
              <a:buSzPct val="80000"/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44600"/>
            <a:ext cx="4038600" cy="5238751"/>
          </a:xfrm>
        </p:spPr>
        <p:txBody>
          <a:bodyPr/>
          <a:lstStyle>
            <a:lvl1pPr>
              <a:defRPr sz="2800"/>
            </a:lvl1pPr>
            <a:lvl2pPr marL="742950" indent="-285750"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marL="742950" lvl="1" indent="-285750" algn="l" defTabSz="457200" rtl="0" eaLnBrk="1" latinLnBrk="0" hangingPunct="1">
              <a:spcBef>
                <a:spcPct val="20000"/>
              </a:spcBef>
              <a:buSzPct val="80000"/>
              <a:buFont typeface="Arial"/>
              <a:buChar char="–"/>
            </a:pPr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89600" y="6483352"/>
            <a:ext cx="340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 dirty="0" smtClean="0"/>
              <a:t>     </a:t>
            </a:r>
            <a:r>
              <a:rPr lang="en-US" sz="1200" dirty="0" smtClean="0">
                <a:solidFill>
                  <a:srgbClr val="898989"/>
                </a:solidFill>
              </a:rPr>
              <a:t>CloudTree, Inc. – Confidential      </a:t>
            </a:r>
            <a:fld id="{E1604F8D-38F9-6F40-9D61-BA6EA1D76420}" type="slidenum">
              <a:rPr lang="en-US" sz="1200" smtClean="0">
                <a:solidFill>
                  <a:srgbClr val="898989"/>
                </a:solidFill>
              </a:rPr>
              <a:pPr algn="r"/>
              <a:t>‹#›</a:t>
            </a:fld>
            <a:endParaRPr lang="en-US" sz="1200" dirty="0">
              <a:solidFill>
                <a:srgbClr val="89898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/>
          <a:srcRect l="39772" t="-23164" b="-23164"/>
          <a:stretch/>
        </p:blipFill>
        <p:spPr>
          <a:xfrm>
            <a:off x="0" y="-122040"/>
            <a:ext cx="9139540" cy="1098907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9590" y="219956"/>
            <a:ext cx="8544254" cy="736082"/>
          </a:xfrm>
        </p:spPr>
        <p:txBody>
          <a:bodyPr>
            <a:noAutofit/>
          </a:bodyPr>
          <a:lstStyle>
            <a:lvl1pPr algn="l"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4082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287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68476"/>
            <a:ext cx="4040188" cy="4714876"/>
          </a:xfrm>
        </p:spPr>
        <p:txBody>
          <a:bodyPr/>
          <a:lstStyle>
            <a:lvl1pPr>
              <a:defRPr sz="2400"/>
            </a:lvl1pPr>
            <a:lvl2pPr>
              <a:buSzPct val="80000"/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287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768476"/>
            <a:ext cx="4041775" cy="4714876"/>
          </a:xfrm>
        </p:spPr>
        <p:txBody>
          <a:bodyPr/>
          <a:lstStyle>
            <a:lvl1pPr>
              <a:defRPr sz="2400"/>
            </a:lvl1pPr>
            <a:lvl2pPr marL="742950" indent="-285750"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marL="742950" lvl="1" indent="-285750" algn="l" defTabSz="457200" rtl="0" eaLnBrk="1" latinLnBrk="0" hangingPunct="1">
              <a:spcBef>
                <a:spcPct val="20000"/>
              </a:spcBef>
              <a:buSzPct val="80000"/>
              <a:buFont typeface="Arial"/>
              <a:buChar char="–"/>
            </a:pPr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89600" y="6483352"/>
            <a:ext cx="340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 dirty="0" smtClean="0"/>
              <a:t>     </a:t>
            </a:r>
            <a:r>
              <a:rPr lang="en-US" sz="1200" dirty="0" smtClean="0">
                <a:solidFill>
                  <a:srgbClr val="898989"/>
                </a:solidFill>
              </a:rPr>
              <a:t>CloudTree, Inc. – Confidential      </a:t>
            </a:r>
            <a:fld id="{E1604F8D-38F9-6F40-9D61-BA6EA1D76420}" type="slidenum">
              <a:rPr lang="en-US" sz="1200" smtClean="0">
                <a:solidFill>
                  <a:srgbClr val="898989"/>
                </a:solidFill>
              </a:rPr>
              <a:pPr algn="r"/>
              <a:t>‹#›</a:t>
            </a:fld>
            <a:endParaRPr lang="en-US" sz="1200" dirty="0">
              <a:solidFill>
                <a:srgbClr val="898989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/>
          <a:srcRect l="39772" t="-23164" b="-23164"/>
          <a:stretch/>
        </p:blipFill>
        <p:spPr>
          <a:xfrm>
            <a:off x="0" y="-122040"/>
            <a:ext cx="9139540" cy="1098907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29590" y="219956"/>
            <a:ext cx="8544254" cy="736082"/>
          </a:xfrm>
        </p:spPr>
        <p:txBody>
          <a:bodyPr>
            <a:noAutofit/>
          </a:bodyPr>
          <a:lstStyle>
            <a:lvl1pPr algn="l"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138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89600" y="6483352"/>
            <a:ext cx="340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 dirty="0" smtClean="0"/>
              <a:t>     </a:t>
            </a:r>
            <a:r>
              <a:rPr lang="en-US" sz="1200" dirty="0" smtClean="0">
                <a:solidFill>
                  <a:srgbClr val="898989"/>
                </a:solidFill>
              </a:rPr>
              <a:t>CloudTree, Inc. – Confidential      </a:t>
            </a:r>
            <a:fld id="{E1604F8D-38F9-6F40-9D61-BA6EA1D76420}" type="slidenum">
              <a:rPr lang="en-US" sz="1200" smtClean="0">
                <a:solidFill>
                  <a:srgbClr val="898989"/>
                </a:solidFill>
              </a:rPr>
              <a:pPr algn="r"/>
              <a:t>‹#›</a:t>
            </a:fld>
            <a:endParaRPr lang="en-US" sz="1200" dirty="0">
              <a:solidFill>
                <a:srgbClr val="898989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/>
          <a:srcRect l="39772" t="-23164" b="-23164"/>
          <a:stretch/>
        </p:blipFill>
        <p:spPr>
          <a:xfrm>
            <a:off x="0" y="-122040"/>
            <a:ext cx="9139540" cy="1098907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29590" y="219956"/>
            <a:ext cx="8544254" cy="736082"/>
          </a:xfrm>
        </p:spPr>
        <p:txBody>
          <a:bodyPr>
            <a:noAutofit/>
          </a:bodyPr>
          <a:lstStyle>
            <a:lvl1pPr algn="l"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149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89600" y="6483352"/>
            <a:ext cx="340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 dirty="0" smtClean="0"/>
              <a:t>     </a:t>
            </a:r>
            <a:r>
              <a:rPr lang="en-US" sz="1200" dirty="0" smtClean="0">
                <a:solidFill>
                  <a:srgbClr val="898989"/>
                </a:solidFill>
              </a:rPr>
              <a:t>CloudTree, Inc. – Confidential      </a:t>
            </a:r>
            <a:fld id="{E1604F8D-38F9-6F40-9D61-BA6EA1D76420}" type="slidenum">
              <a:rPr lang="en-US" sz="1200" smtClean="0">
                <a:solidFill>
                  <a:srgbClr val="898989"/>
                </a:solidFill>
              </a:rPr>
              <a:pPr algn="r"/>
              <a:t>‹#›</a:t>
            </a:fld>
            <a:endParaRPr lang="en-US" sz="1200" dirty="0">
              <a:solidFill>
                <a:srgbClr val="898989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/>
          <a:srcRect l="39772" t="-23164" b="-23164"/>
          <a:stretch/>
        </p:blipFill>
        <p:spPr>
          <a:xfrm>
            <a:off x="0" y="-122040"/>
            <a:ext cx="9139540" cy="1098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567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35102"/>
            <a:ext cx="5111750" cy="46910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89600" y="6483352"/>
            <a:ext cx="340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 dirty="0" smtClean="0"/>
              <a:t>     </a:t>
            </a:r>
            <a:r>
              <a:rPr lang="en-US" sz="1200" dirty="0" smtClean="0">
                <a:solidFill>
                  <a:srgbClr val="898989"/>
                </a:solidFill>
              </a:rPr>
              <a:t>CloudTree, Inc. – Confidential      </a:t>
            </a:r>
            <a:fld id="{E1604F8D-38F9-6F40-9D61-BA6EA1D76420}" type="slidenum">
              <a:rPr lang="en-US" sz="1200" smtClean="0">
                <a:solidFill>
                  <a:srgbClr val="898989"/>
                </a:solidFill>
              </a:rPr>
              <a:pPr algn="r"/>
              <a:t>‹#›</a:t>
            </a:fld>
            <a:endParaRPr lang="en-US" sz="1200" dirty="0">
              <a:solidFill>
                <a:srgbClr val="89898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/>
          <a:srcRect l="39772" t="-23164" b="-23164"/>
          <a:stretch/>
        </p:blipFill>
        <p:spPr>
          <a:xfrm>
            <a:off x="0" y="-122040"/>
            <a:ext cx="9139540" cy="1098907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9590" y="219956"/>
            <a:ext cx="8544254" cy="736082"/>
          </a:xfrm>
        </p:spPr>
        <p:txBody>
          <a:bodyPr>
            <a:noAutofit/>
          </a:bodyPr>
          <a:lstStyle>
            <a:lvl1pPr algn="l"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761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89600" y="6483352"/>
            <a:ext cx="340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 dirty="0" smtClean="0"/>
              <a:t>     </a:t>
            </a:r>
            <a:r>
              <a:rPr lang="en-US" sz="1200" dirty="0" smtClean="0">
                <a:solidFill>
                  <a:srgbClr val="898989"/>
                </a:solidFill>
              </a:rPr>
              <a:t>CloudTree, Inc. – Confidential      </a:t>
            </a:r>
            <a:fld id="{E1604F8D-38F9-6F40-9D61-BA6EA1D76420}" type="slidenum">
              <a:rPr lang="en-US" sz="1200" smtClean="0">
                <a:solidFill>
                  <a:srgbClr val="898989"/>
                </a:solidFill>
              </a:rPr>
              <a:pPr algn="r"/>
              <a:t>‹#›</a:t>
            </a:fld>
            <a:endParaRPr lang="en-US" sz="12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8788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8016" y="350838"/>
            <a:ext cx="8540496" cy="740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1016"/>
            <a:ext cx="8631936" cy="5212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022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ts val="9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900"/>
        </a:spcBef>
        <a:buSzPct val="80000"/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600"/>
        </a:spcBef>
        <a:buSzPct val="80000"/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ev.mysql.com/doc/refman/5.5/en/estimating-performance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3.jp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dev.mysql.com/doc/refman/5.5/en/estimating-performance.html" TargetMode="Externa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4.png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5434" y="2677256"/>
            <a:ext cx="3953133" cy="1131566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1371600" y="4523617"/>
            <a:ext cx="6400800" cy="2295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indent="0" algn="ctr">
              <a:spcBef>
                <a:spcPts val="600"/>
              </a:spcBef>
              <a:buFont typeface="Arial"/>
              <a:buNone/>
              <a:defRPr sz="3200" b="1"/>
            </a:lvl1pPr>
            <a:lvl2pPr indent="0" algn="ctr">
              <a:spcBef>
                <a:spcPts val="900"/>
              </a:spcBef>
              <a:buSzPct val="80000"/>
              <a:buFont typeface="Arial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ts val="600"/>
              </a:spcBef>
              <a:buSzPct val="80000"/>
              <a:buFont typeface="Arial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InnoDB Replacement with </a:t>
            </a:r>
          </a:p>
          <a:p>
            <a:r>
              <a:rPr lang="en-US" dirty="0"/>
              <a:t>DeepDB for MySQL</a:t>
            </a:r>
          </a:p>
          <a:p>
            <a:endParaRPr lang="en-US" dirty="0"/>
          </a:p>
          <a:p>
            <a:r>
              <a:rPr lang="en-US" dirty="0"/>
              <a:t>DrupalCon 2013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821" y="970926"/>
            <a:ext cx="5354358" cy="1142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151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en-US" smtClean="0"/>
              <a:t>     </a:t>
            </a:r>
            <a:r>
              <a:rPr lang="en-US" sz="1200" smtClean="0">
                <a:solidFill>
                  <a:srgbClr val="898989"/>
                </a:solidFill>
              </a:rPr>
              <a:t>CloudTree, Inc. – Confidential      </a:t>
            </a:r>
            <a:fld id="{E1604F8D-38F9-6F40-9D61-BA6EA1D76420}" type="slidenum">
              <a:rPr lang="en-US" sz="1200" smtClean="0">
                <a:solidFill>
                  <a:srgbClr val="898989"/>
                </a:solidFill>
              </a:rPr>
              <a:pPr algn="r"/>
              <a:t>10</a:t>
            </a:fld>
            <a:endParaRPr lang="en-US" sz="1200" dirty="0">
              <a:solidFill>
                <a:srgbClr val="898989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Results: Industry-Standard Benchmarks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109092"/>
              </p:ext>
            </p:extLst>
          </p:nvPr>
        </p:nvGraphicFramePr>
        <p:xfrm>
          <a:off x="618186" y="855587"/>
          <a:ext cx="7645734" cy="56997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712491"/>
                <a:gridCol w="1399264"/>
                <a:gridCol w="1426046"/>
                <a:gridCol w="1107933"/>
              </a:tblGrid>
              <a:tr h="436149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marT="54864" marB="5486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MySQL with DeepDB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marT="54864" marB="5486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lang="en-US" sz="1200" b="1" kern="1200" dirty="0" smtClean="0">
                          <a:solidFill>
                            <a:schemeClr val="bg1"/>
                          </a:solidFill>
                          <a:latin typeface="Arial"/>
                          <a:ea typeface="+mn-ea"/>
                          <a:cs typeface="Arial"/>
                        </a:rPr>
                        <a:t>ySQL with InnoDB</a:t>
                      </a:r>
                      <a:endParaRPr lang="en-US" sz="1200" b="1" kern="1200" dirty="0">
                        <a:solidFill>
                          <a:schemeClr val="bg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T="54864" marB="5486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Improvement with DeepDB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 marT="54864" marB="54864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62940">
                <a:tc>
                  <a:txBody>
                    <a:bodyPr/>
                    <a:lstStyle/>
                    <a:p>
                      <a:pPr marL="0" indent="0"/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iiBench Maximum</a:t>
                      </a:r>
                      <a:r>
                        <a:rPr lang="en-US" sz="70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Transactions per Second</a:t>
                      </a:r>
                    </a:p>
                    <a:p>
                      <a:r>
                        <a:rPr lang="en-US" sz="11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S</a:t>
                      </a:r>
                      <a:r>
                        <a:rPr lang="en-US" sz="1100" dirty="0" smtClean="0">
                          <a:solidFill>
                            <a:srgbClr val="1B346D"/>
                          </a:solidFill>
                          <a:latin typeface="Arial"/>
                          <a:cs typeface="Arial"/>
                        </a:rPr>
                        <a:t>ingle index</a:t>
                      </a:r>
                      <a:r>
                        <a:rPr lang="en-US" sz="1100" baseline="0" dirty="0" smtClean="0">
                          <a:solidFill>
                            <a:srgbClr val="1B346D"/>
                          </a:solidFill>
                          <a:latin typeface="Arial"/>
                          <a:cs typeface="Arial"/>
                        </a:rPr>
                        <a:t>, </a:t>
                      </a:r>
                      <a:r>
                        <a:rPr lang="en-US" sz="1100" dirty="0" smtClean="0">
                          <a:solidFill>
                            <a:srgbClr val="1B346D"/>
                          </a:solidFill>
                          <a:latin typeface="Arial"/>
                          <a:cs typeface="Arial"/>
                        </a:rPr>
                        <a:t>25 clients, 4GB cache, 32 cores,</a:t>
                      </a:r>
                      <a:r>
                        <a:rPr lang="en-US" sz="1100" baseline="0" dirty="0" smtClean="0">
                          <a:solidFill>
                            <a:srgbClr val="1B346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100" dirty="0" smtClean="0">
                          <a:solidFill>
                            <a:srgbClr val="1B346D"/>
                          </a:solidFill>
                          <a:latin typeface="Arial"/>
                          <a:cs typeface="Arial"/>
                        </a:rPr>
                        <a:t>HDD</a:t>
                      </a:r>
                    </a:p>
                  </a:txBody>
                  <a:tcPr marT="54864" marB="54864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1.72</a:t>
                      </a:r>
                      <a:r>
                        <a:rPr lang="en-US" sz="1400" b="0" i="0" u="none" strike="noStrike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million</a:t>
                      </a:r>
                      <a:r>
                        <a:rPr lang="en-US" sz="1400" b="0" i="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/sec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32,000/sec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53x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54864" marB="54864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009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SysBench Transaction Rate</a:t>
                      </a:r>
                    </a:p>
                    <a:p>
                      <a:r>
                        <a:rPr lang="en-US" sz="1100" baseline="0" dirty="0" smtClean="0">
                          <a:solidFill>
                            <a:srgbClr val="1B346D"/>
                          </a:solidFill>
                          <a:latin typeface="Arial"/>
                          <a:cs typeface="Arial"/>
                        </a:rPr>
                        <a:t>1M rows, 4GB cache, 32 cores, HDD</a:t>
                      </a:r>
                      <a:endParaRPr lang="en-US" sz="1100" dirty="0">
                        <a:solidFill>
                          <a:srgbClr val="1B346D"/>
                        </a:solidFill>
                        <a:latin typeface="Arial"/>
                        <a:cs typeface="Arial"/>
                      </a:endParaRPr>
                    </a:p>
                  </a:txBody>
                  <a:tcPr marT="54864" marB="54864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15,083/sec</a:t>
                      </a:r>
                      <a:endParaRPr lang="en-US" sz="14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1,381/sec</a:t>
                      </a:r>
                      <a:endParaRPr lang="en-US" sz="14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10.9x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54864" marB="54864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12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DBT-2 Transaction Rate</a:t>
                      </a:r>
                    </a:p>
                    <a:p>
                      <a:r>
                        <a:rPr lang="en-US" sz="1100" baseline="0" dirty="0" smtClean="0">
                          <a:solidFill>
                            <a:srgbClr val="1B346D"/>
                          </a:solidFill>
                          <a:latin typeface="Arial"/>
                          <a:cs typeface="Arial"/>
                        </a:rPr>
                        <a:t>50 clients, 20 warehouses, scale=1,SSD</a:t>
                      </a:r>
                      <a:endParaRPr lang="en-US" sz="1100" dirty="0">
                        <a:solidFill>
                          <a:srgbClr val="1B346D"/>
                        </a:solidFill>
                        <a:latin typeface="Arial"/>
                        <a:cs typeface="Arial"/>
                      </a:endParaRPr>
                    </a:p>
                  </a:txBody>
                  <a:tcPr marT="54864" marB="54864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235,577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/min</a:t>
                      </a:r>
                    </a:p>
                  </a:txBody>
                  <a:tcPr marT="54864" marB="54864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73,131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/min</a:t>
                      </a:r>
                    </a:p>
                  </a:txBody>
                  <a:tcPr marT="54864" marB="54864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3.2x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54864" marB="54864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249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DBT-2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Transaction Rate</a:t>
                      </a:r>
                    </a:p>
                    <a:p>
                      <a:r>
                        <a:rPr lang="en-US" sz="1100" baseline="0" dirty="0" smtClean="0">
                          <a:solidFill>
                            <a:srgbClr val="1B346D"/>
                          </a:solidFill>
                          <a:latin typeface="Arial"/>
                          <a:cs typeface="Arial"/>
                        </a:rPr>
                        <a:t>50 clients, 20 warehouses, scale=1,HDD</a:t>
                      </a:r>
                      <a:endParaRPr lang="en-US" sz="1100" dirty="0">
                        <a:solidFill>
                          <a:srgbClr val="1B346D"/>
                        </a:solidFill>
                        <a:latin typeface="Arial"/>
                        <a:cs typeface="Arial"/>
                      </a:endParaRPr>
                    </a:p>
                  </a:txBody>
                  <a:tcPr marT="54864" marB="54864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205,184/min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54864" marB="54864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15,086/min</a:t>
                      </a:r>
                      <a:endParaRPr lang="en-US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54864" marB="54864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13.6x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54864" marB="54864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160">
                <a:tc gridSpan="4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iiBench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-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100M</a:t>
                      </a:r>
                      <a:r>
                        <a:rPr lang="en-US" sz="11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rows</a:t>
                      </a:r>
                      <a:r>
                        <a:rPr lang="en-US" sz="11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loaded,</a:t>
                      </a:r>
                      <a:r>
                        <a:rPr lang="en-US" sz="7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7</a:t>
                      </a:r>
                      <a:r>
                        <a:rPr lang="en-US" sz="12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indexes</a:t>
                      </a:r>
                      <a:r>
                        <a:rPr lang="en-US" sz="12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w/composite keys,</a:t>
                      </a:r>
                      <a:r>
                        <a:rPr lang="en-US" sz="12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24</a:t>
                      </a:r>
                      <a:r>
                        <a:rPr lang="en-US" sz="10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clients,</a:t>
                      </a:r>
                      <a:r>
                        <a:rPr lang="en-US" sz="12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4GB</a:t>
                      </a:r>
                      <a:r>
                        <a:rPr lang="en-US" sz="11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cache,</a:t>
                      </a:r>
                      <a:r>
                        <a:rPr lang="en-US" sz="12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24</a:t>
                      </a:r>
                      <a:r>
                        <a:rPr lang="en-US" sz="10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cores,</a:t>
                      </a:r>
                      <a:r>
                        <a:rPr lang="en-US" sz="8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SSD</a:t>
                      </a:r>
                    </a:p>
                  </a:txBody>
                  <a:tcPr marR="45720" marT="54864" marB="54864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0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9565">
                <a:tc>
                  <a:txBody>
                    <a:bodyPr/>
                    <a:lstStyle/>
                    <a:p>
                      <a:pPr marL="225425" lvl="1" indent="0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Initial Load</a:t>
                      </a: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minutes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240 minutes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24x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0DE"/>
                    </a:solidFill>
                  </a:tcPr>
                </a:tc>
              </a:tr>
              <a:tr h="240376">
                <a:tc>
                  <a:txBody>
                    <a:bodyPr/>
                    <a:lstStyle/>
                    <a:p>
                      <a:pPr marL="225425" lvl="1" indent="0" algn="l" defTabSz="457200" rtl="0" eaLnBrk="1" latinLnBrk="0" hangingPunct="1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First Query from Cold Start</a:t>
                      </a: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29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seconds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90 seconds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3.1x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0DE"/>
                    </a:solidFill>
                  </a:tcPr>
                </a:tc>
              </a:tr>
              <a:tr h="258482">
                <a:tc>
                  <a:txBody>
                    <a:bodyPr/>
                    <a:lstStyle/>
                    <a:p>
                      <a:pPr marL="225425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Second Query from Cold Start</a:t>
                      </a: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0.48 second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35 seconds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72x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0DE"/>
                    </a:solidFill>
                  </a:tcPr>
                </a:tc>
              </a:tr>
              <a:tr h="235645">
                <a:tc>
                  <a:txBody>
                    <a:bodyPr/>
                    <a:lstStyle/>
                    <a:p>
                      <a:pPr marL="225425" lvl="1" indent="0" algn="l" defTabSz="457200" rtl="0" eaLnBrk="1" latinLnBrk="0" hangingPunct="1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Disk Storage Footprint</a:t>
                      </a: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12 GB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20 GB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40%</a:t>
                      </a:r>
                      <a:r>
                        <a:rPr lang="en-US" sz="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smaller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0DE"/>
                    </a:solidFill>
                  </a:tcPr>
                </a:tc>
              </a:tr>
              <a:tr h="173337">
                <a:tc gridSpan="4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iiBench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-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250M</a:t>
                      </a:r>
                      <a:r>
                        <a:rPr lang="en-US" sz="11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rows</a:t>
                      </a:r>
                      <a:r>
                        <a:rPr lang="en-US" sz="11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loaded,</a:t>
                      </a:r>
                      <a:r>
                        <a:rPr lang="en-US" sz="7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7</a:t>
                      </a:r>
                      <a:r>
                        <a:rPr lang="en-US" sz="12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indexes</a:t>
                      </a:r>
                      <a:r>
                        <a:rPr lang="en-US" sz="12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w/composite keys,</a:t>
                      </a:r>
                      <a:r>
                        <a:rPr lang="en-US" sz="12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24</a:t>
                      </a:r>
                      <a:r>
                        <a:rPr lang="en-US" sz="10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clients,</a:t>
                      </a:r>
                      <a:r>
                        <a:rPr lang="en-US" sz="12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4GB</a:t>
                      </a:r>
                      <a:r>
                        <a:rPr lang="en-US" sz="11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cache,</a:t>
                      </a:r>
                      <a:r>
                        <a:rPr lang="en-US" sz="12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24</a:t>
                      </a:r>
                      <a:r>
                        <a:rPr lang="en-US" sz="10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cores,</a:t>
                      </a:r>
                      <a:r>
                        <a:rPr lang="en-US" sz="8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rgbClr val="1B346D"/>
                          </a:solidFill>
                          <a:latin typeface="Arial"/>
                          <a:ea typeface="+mn-ea"/>
                          <a:cs typeface="Arial"/>
                        </a:rPr>
                        <a:t>SSD</a:t>
                      </a:r>
                    </a:p>
                  </a:txBody>
                  <a:tcPr marR="45720" marT="54864" marB="54864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0914">
                <a:tc>
                  <a:txBody>
                    <a:bodyPr/>
                    <a:lstStyle/>
                    <a:p>
                      <a:pPr marL="231775" indent="0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Initial Load</a:t>
                      </a: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15 minutes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24 hours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96x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076">
                <a:tc>
                  <a:txBody>
                    <a:bodyPr/>
                    <a:lstStyle/>
                    <a:p>
                      <a:pPr marL="231775" indent="0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First Query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from Cold Start</a:t>
                      </a: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50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seconds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330 seconds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6.6x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87">
                <a:tc>
                  <a:txBody>
                    <a:bodyPr/>
                    <a:lstStyle/>
                    <a:p>
                      <a:pPr marL="231775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Second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Query from Cold Start</a:t>
                      </a: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 second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240 seconds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240x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993">
                <a:tc>
                  <a:txBody>
                    <a:bodyPr/>
                    <a:lstStyle/>
                    <a:p>
                      <a:pPr marL="231775" indent="0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Disk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Storage Footprint</a:t>
                      </a: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29 GB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50 GB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42%</a:t>
                      </a:r>
                      <a:r>
                        <a:rPr lang="en-US" sz="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smaller</a:t>
                      </a:r>
                    </a:p>
                  </a:txBody>
                  <a:tcPr marT="36576" marB="36576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787"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Avg.</a:t>
                      </a:r>
                      <a:r>
                        <a:rPr lang="en-US" sz="900" b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Disk</a:t>
                      </a:r>
                      <a:r>
                        <a:rPr lang="en-US" sz="900" b="0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Seeks</a:t>
                      </a:r>
                      <a:r>
                        <a:rPr lang="en-US" sz="900" b="0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per</a:t>
                      </a:r>
                      <a:r>
                        <a:rPr lang="en-US" sz="900" b="0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Operation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000" dirty="0" smtClean="0">
                          <a:solidFill>
                            <a:srgbClr val="075297"/>
                          </a:solidFill>
                          <a:latin typeface="Arial"/>
                          <a:cs typeface="Arial"/>
                        </a:rPr>
                        <a:t>(Read-Update-Write)</a:t>
                      </a:r>
                    </a:p>
                  </a:txBody>
                  <a:tcPr marR="0" marT="54864" marB="54864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2.43 seeks</a:t>
                      </a:r>
                    </a:p>
                  </a:txBody>
                  <a:tcPr marT="54864" marB="54864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10.97 seeks</a:t>
                      </a:r>
                    </a:p>
                  </a:txBody>
                  <a:tcPr marT="54864" marB="54864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78% </a:t>
                      </a: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fewer</a:t>
                      </a:r>
                      <a:endParaRPr lang="en-US" sz="12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54864" marB="54864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0DE"/>
                    </a:solidFill>
                  </a:tcPr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5944" y="964248"/>
            <a:ext cx="1101757" cy="3153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7496" y="1041017"/>
            <a:ext cx="1017245" cy="161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7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en-US" smtClean="0"/>
              <a:t>     </a:t>
            </a:r>
            <a:r>
              <a:rPr lang="en-US" sz="1200" smtClean="0">
                <a:solidFill>
                  <a:srgbClr val="898989"/>
                </a:solidFill>
              </a:rPr>
              <a:t>CloudTree, Inc. – Confidential      </a:t>
            </a:r>
            <a:fld id="{E1604F8D-38F9-6F40-9D61-BA6EA1D76420}" type="slidenum">
              <a:rPr lang="en-US" sz="1200" smtClean="0">
                <a:solidFill>
                  <a:srgbClr val="898989"/>
                </a:solidFill>
              </a:rPr>
              <a:pPr algn="r"/>
              <a:t>11</a:t>
            </a:fld>
            <a:endParaRPr lang="en-US" sz="1200" dirty="0">
              <a:solidFill>
                <a:srgbClr val="898989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DeepDB: Installs Quickly Replacing InnoDB</a:t>
            </a:r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302652" y="2476585"/>
            <a:ext cx="4151376" cy="3941725"/>
          </a:xfrm>
          <a:prstGeom prst="rect">
            <a:avLst/>
          </a:prstGeom>
          <a:solidFill>
            <a:srgbClr val="C4D0DE"/>
          </a:solidFill>
          <a:ln>
            <a:solidFill>
              <a:srgbClr val="1B346D"/>
            </a:solidFill>
          </a:ln>
          <a:effectLst>
            <a:outerShdw blurRad="38100" dist="38100" dir="5400000" sx="101000" sy="101000" algn="tl" rotWithShape="0">
              <a:prstClr val="black">
                <a:alpha val="40000"/>
              </a:prstClr>
            </a:outerShdw>
          </a:effectLst>
        </p:spPr>
        <p:txBody>
          <a:bodyPr lIns="0" rIns="0">
            <a:normAutofit/>
          </a:bodyPr>
          <a:lstStyle>
            <a:lvl1pPr marL="342900" indent="-342900" algn="l" defTabSz="457200" rtl="0" eaLnBrk="1" latinLnBrk="0" hangingPunct="1">
              <a:spcBef>
                <a:spcPts val="9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900"/>
              </a:spcBef>
              <a:buSzPct val="80000"/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600"/>
              </a:spcBef>
              <a:buSzPct val="80000"/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b="1" dirty="0" smtClean="0"/>
              <a:t>Table Alter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/>
              <a:buNone/>
            </a:pPr>
            <a:endParaRPr lang="en-US" sz="200" dirty="0" smtClean="0"/>
          </a:p>
          <a:p>
            <a:pPr marL="287338" indent="-1635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To </a:t>
            </a:r>
            <a:r>
              <a:rPr lang="en-US" sz="2000" dirty="0"/>
              <a:t>change storage engine to DeepDB for each desired </a:t>
            </a:r>
            <a:r>
              <a:rPr lang="en-US" sz="2000" dirty="0" smtClean="0"/>
              <a:t>table:</a:t>
            </a:r>
          </a:p>
          <a:p>
            <a:pPr marL="687388" lvl="1" indent="-1635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ALTER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TABLE </a:t>
            </a:r>
            <a:r>
              <a:rPr lang="en-US" sz="1600" b="1" i="1" dirty="0" err="1">
                <a:latin typeface="Courier New" pitchFamily="49" charset="0"/>
                <a:cs typeface="Courier New" pitchFamily="49" charset="0"/>
              </a:rPr>
              <a:t>tableName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ENGINE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DeepDB</a:t>
            </a:r>
          </a:p>
          <a:p>
            <a:pPr marL="287338" indent="-1635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Reference:</a:t>
            </a:r>
          </a:p>
          <a:p>
            <a:pPr marL="687388" lvl="1" indent="-1635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dirty="0"/>
              <a:t>http://dev.mysql.com/doc/refman/5.5</a:t>
            </a:r>
            <a:r>
              <a:rPr lang="en-US" sz="1600" dirty="0" smtClean="0"/>
              <a:t>/ en/alter-table.html</a:t>
            </a:r>
            <a:endParaRPr lang="en-US" sz="1600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4648200" y="2476585"/>
            <a:ext cx="4148070" cy="3941725"/>
          </a:xfrm>
          <a:prstGeom prst="rect">
            <a:avLst/>
          </a:prstGeom>
          <a:solidFill>
            <a:srgbClr val="C4D0DE"/>
          </a:solidFill>
          <a:ln>
            <a:solidFill>
              <a:srgbClr val="1B346D"/>
            </a:solidFill>
          </a:ln>
          <a:effectLst>
            <a:outerShdw blurRad="38100" dist="38100" dir="5400000" sx="101000" sy="101000" algn="tl" rotWithShape="0">
              <a:prstClr val="black">
                <a:alpha val="40000"/>
              </a:prstClr>
            </a:outerShdw>
          </a:effectLst>
        </p:spPr>
        <p:txBody>
          <a:bodyPr lIns="0" rIns="0">
            <a:normAutofit/>
          </a:bodyPr>
          <a:lstStyle>
            <a:lvl1pPr marL="342900" indent="-342900" algn="l" defTabSz="457200" rtl="0" eaLnBrk="1" latinLnBrk="0" hangingPunct="1">
              <a:spcBef>
                <a:spcPts val="9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900"/>
              </a:spcBef>
              <a:buSzPct val="80000"/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600"/>
              </a:spcBef>
              <a:buSzPct val="80000"/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n-US" sz="2800" b="1" dirty="0" smtClean="0"/>
              <a:t>Dump/Load</a:t>
            </a:r>
          </a:p>
          <a:p>
            <a:pPr marL="164592" indent="-164592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endParaRPr lang="en-US" sz="200" dirty="0" smtClean="0"/>
          </a:p>
          <a:p>
            <a:pPr marL="287338" indent="-1635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mysqldump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i="1" dirty="0" err="1">
                <a:latin typeface="Courier New" pitchFamily="49" charset="0"/>
                <a:cs typeface="Courier New" pitchFamily="49" charset="0"/>
              </a:rPr>
              <a:t>db_name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&gt; </a:t>
            </a:r>
            <a:r>
              <a:rPr lang="en-US" sz="2000" b="1" i="1" dirty="0">
                <a:latin typeface="Courier New" pitchFamily="49" charset="0"/>
                <a:cs typeface="Courier New" pitchFamily="49" charset="0"/>
              </a:rPr>
              <a:t>backup-</a:t>
            </a:r>
            <a:r>
              <a:rPr lang="en-US" sz="2000" b="1" i="1" dirty="0" err="1">
                <a:latin typeface="Courier New" pitchFamily="49" charset="0"/>
                <a:cs typeface="Courier New" pitchFamily="49" charset="0"/>
              </a:rPr>
              <a:t>file.sql</a:t>
            </a:r>
            <a:endParaRPr lang="en-US" sz="2000" b="1" i="1" dirty="0">
              <a:latin typeface="Courier New" pitchFamily="49" charset="0"/>
              <a:cs typeface="Courier New" pitchFamily="49" charset="0"/>
            </a:endParaRPr>
          </a:p>
          <a:p>
            <a:pPr marL="287338" indent="-1635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Edit </a:t>
            </a:r>
            <a:r>
              <a:rPr lang="en-US" sz="2000" b="1" i="1" dirty="0">
                <a:latin typeface="Courier New" pitchFamily="49" charset="0"/>
                <a:cs typeface="Courier New" pitchFamily="49" charset="0"/>
              </a:rPr>
              <a:t>backup-</a:t>
            </a:r>
            <a:r>
              <a:rPr lang="en-US" sz="2000" b="1" i="1" dirty="0" err="1">
                <a:latin typeface="Courier New" pitchFamily="49" charset="0"/>
                <a:cs typeface="Courier New" pitchFamily="49" charset="0"/>
              </a:rPr>
              <a:t>file.sql</a:t>
            </a:r>
            <a:r>
              <a:rPr lang="en-US" sz="2000" dirty="0"/>
              <a:t> to change storage engine to DeepDB for each desired </a:t>
            </a:r>
            <a:r>
              <a:rPr lang="en-US" sz="2000" dirty="0" smtClean="0"/>
              <a:t>table</a:t>
            </a:r>
          </a:p>
          <a:p>
            <a:pPr marL="287338" indent="-1635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mysql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i="1" dirty="0" err="1">
                <a:latin typeface="Courier New" pitchFamily="49" charset="0"/>
                <a:cs typeface="Courier New" pitchFamily="49" charset="0"/>
              </a:rPr>
              <a:t>db_name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2000" b="1" i="1" dirty="0" smtClean="0">
                <a:latin typeface="Courier New" pitchFamily="49" charset="0"/>
                <a:cs typeface="Courier New" pitchFamily="49" charset="0"/>
              </a:rPr>
              <a:t>backup-</a:t>
            </a:r>
            <a:r>
              <a:rPr lang="en-US" sz="2000" b="1" i="1" dirty="0" err="1" smtClean="0">
                <a:latin typeface="Courier New" pitchFamily="49" charset="0"/>
                <a:cs typeface="Courier New" pitchFamily="49" charset="0"/>
              </a:rPr>
              <a:t>file.sql</a:t>
            </a:r>
            <a:endParaRPr lang="en-US" sz="2000" b="1" i="1" dirty="0" smtClean="0">
              <a:latin typeface="Courier New" pitchFamily="49" charset="0"/>
              <a:cs typeface="Courier New" pitchFamily="49" charset="0"/>
            </a:endParaRPr>
          </a:p>
          <a:p>
            <a:pPr marL="287338" indent="-1635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Reference:</a:t>
            </a:r>
          </a:p>
          <a:p>
            <a:pPr marL="687388" lvl="1" indent="-1635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dirty="0"/>
              <a:t>http://dev.mysql.com/doc/refman/5.5/ en/mysqldump.html &amp; </a:t>
            </a:r>
            <a:r>
              <a:rPr lang="en-US" sz="1600" dirty="0" smtClean="0"/>
              <a:t>mysql.html</a:t>
            </a:r>
            <a:endParaRPr lang="en-US" sz="16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9960" y="1167612"/>
            <a:ext cx="2404551" cy="68829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1092" y="1349923"/>
            <a:ext cx="2034496" cy="323671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3957238" y="1110153"/>
            <a:ext cx="1223702" cy="759203"/>
            <a:chOff x="3807110" y="5654937"/>
            <a:chExt cx="1223702" cy="759203"/>
          </a:xfrm>
        </p:grpSpPr>
        <p:pic>
          <p:nvPicPr>
            <p:cNvPr id="15" name="Picture 2" descr="http://t3.gstatic.com/images?q=tbn:ANd9GcSKjM5Tmr9R0g8LxvoYGZm2jUCoMgzi1oswiMBlFv58gURHFEbB3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07110" y="5654937"/>
              <a:ext cx="759202" cy="759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http://t3.gstatic.com/images?q=tbn:ANd9GcSKjM5Tmr9R0g8LxvoYGZm2jUCoMgzi1oswiMBlFv58gURHFEbB3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1610" y="5654937"/>
              <a:ext cx="759202" cy="759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TextBox 4"/>
          <p:cNvSpPr txBox="1"/>
          <p:nvPr/>
        </p:nvSpPr>
        <p:spPr>
          <a:xfrm>
            <a:off x="3695383" y="1801499"/>
            <a:ext cx="16047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/>
              <a:t>Migrate in hours</a:t>
            </a:r>
            <a:endParaRPr lang="en-US" sz="1600" b="1" i="1" dirty="0"/>
          </a:p>
        </p:txBody>
      </p:sp>
    </p:spTree>
    <p:extLst>
      <p:ext uri="{BB962C8B-B14F-4D97-AF65-F5344CB8AC3E}">
        <p14:creationId xmlns:p14="http://schemas.microsoft.com/office/powerpoint/2010/main" val="290809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en-US" smtClean="0"/>
              <a:t>     </a:t>
            </a:r>
            <a:r>
              <a:rPr lang="en-US" sz="1200" smtClean="0">
                <a:solidFill>
                  <a:srgbClr val="898989"/>
                </a:solidFill>
              </a:rPr>
              <a:t>CloudTree, Inc. – Confidential      </a:t>
            </a:r>
            <a:fld id="{E1604F8D-38F9-6F40-9D61-BA6EA1D76420}" type="slidenum">
              <a:rPr lang="en-US" sz="1200" smtClean="0">
                <a:solidFill>
                  <a:srgbClr val="898989"/>
                </a:solidFill>
              </a:rPr>
              <a:pPr algn="r"/>
              <a:t>12</a:t>
            </a:fld>
            <a:endParaRPr lang="en-US" sz="1200" dirty="0">
              <a:solidFill>
                <a:srgbClr val="898989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DeepDB: Value Proposition Summary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94329" y="946337"/>
            <a:ext cx="8743072" cy="5676959"/>
          </a:xfrm>
          <a:prstGeom prst="rect">
            <a:avLst/>
          </a:prstGeom>
        </p:spPr>
        <p:txBody>
          <a:bodyPr rIns="0">
            <a:noAutofit/>
          </a:bodyPr>
          <a:lstStyle>
            <a:lvl1pPr marL="342900" indent="-342900" algn="l" defTabSz="457200" rtl="0" eaLnBrk="1" latinLnBrk="0" hangingPunct="1">
              <a:spcBef>
                <a:spcPts val="9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900"/>
              </a:spcBef>
              <a:buSzPct val="80000"/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600"/>
              </a:spcBef>
              <a:buSzPct val="80000"/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5425" indent="0">
              <a:buFont typeface="Arial"/>
              <a:buNone/>
            </a:pPr>
            <a:r>
              <a:rPr lang="en-US" sz="2200" b="1" dirty="0" smtClean="0"/>
              <a:t>Unified Solution for Real-time Analytics and Transaction Processing</a:t>
            </a:r>
          </a:p>
          <a:p>
            <a:pPr lvl="1">
              <a:spcBef>
                <a:spcPts val="200"/>
              </a:spcBef>
            </a:pPr>
            <a:r>
              <a:rPr lang="en-US" sz="1600" dirty="0" smtClean="0"/>
              <a:t>Same database for both transactions and analytics</a:t>
            </a:r>
          </a:p>
          <a:p>
            <a:pPr lvl="1">
              <a:spcBef>
                <a:spcPts val="200"/>
              </a:spcBef>
            </a:pPr>
            <a:r>
              <a:rPr lang="en-US" sz="1600" dirty="0" smtClean="0"/>
              <a:t>Single database to buy, operate and maintain</a:t>
            </a:r>
          </a:p>
          <a:p>
            <a:pPr marL="225425" indent="0">
              <a:buFont typeface="Arial"/>
              <a:buNone/>
            </a:pPr>
            <a:r>
              <a:rPr lang="en-US" sz="2200" b="1" dirty="0" smtClean="0"/>
              <a:t>Reduces Computing Hardware Requirements</a:t>
            </a:r>
          </a:p>
          <a:p>
            <a:pPr lvl="1">
              <a:spcBef>
                <a:spcPts val="200"/>
              </a:spcBef>
            </a:pPr>
            <a:r>
              <a:rPr lang="en-US" sz="1600" dirty="0" smtClean="0"/>
              <a:t>12x </a:t>
            </a:r>
            <a:r>
              <a:rPr lang="en-US" sz="1600" dirty="0"/>
              <a:t>or </a:t>
            </a:r>
            <a:r>
              <a:rPr lang="en-US" sz="1600" dirty="0" smtClean="0"/>
              <a:t>more increase in server </a:t>
            </a:r>
            <a:r>
              <a:rPr lang="en-US" sz="1600" dirty="0"/>
              <a:t>capacity on average</a:t>
            </a:r>
            <a:endParaRPr lang="en-US" sz="1600" dirty="0" smtClean="0"/>
          </a:p>
          <a:p>
            <a:pPr lvl="1">
              <a:spcBef>
                <a:spcPts val="200"/>
              </a:spcBef>
            </a:pPr>
            <a:r>
              <a:rPr lang="en-US" sz="1600" dirty="0" smtClean="0"/>
              <a:t>100x or more increase in industry-standard performance benchmarks</a:t>
            </a:r>
          </a:p>
          <a:p>
            <a:pPr lvl="1">
              <a:spcBef>
                <a:spcPts val="200"/>
              </a:spcBef>
            </a:pPr>
            <a:r>
              <a:rPr lang="en-US" sz="1600" dirty="0" smtClean="0"/>
              <a:t>40% or more reduction in database on-disk footprint (before compression)</a:t>
            </a:r>
          </a:p>
          <a:p>
            <a:pPr marL="225425" indent="0">
              <a:buNone/>
            </a:pPr>
            <a:r>
              <a:rPr lang="en-US" sz="2200" b="1" dirty="0"/>
              <a:t>Provides Best-in-Class Cost per Transaction Profile</a:t>
            </a:r>
          </a:p>
          <a:p>
            <a:pPr lvl="1">
              <a:spcBef>
                <a:spcPts val="200"/>
              </a:spcBef>
            </a:pPr>
            <a:r>
              <a:rPr lang="en-US" sz="1600" dirty="0"/>
              <a:t>75% lower </a:t>
            </a:r>
            <a:r>
              <a:rPr lang="en-US" sz="1600" dirty="0" smtClean="0"/>
              <a:t>cost than </a:t>
            </a:r>
            <a:r>
              <a:rPr lang="en-US" sz="1600" dirty="0"/>
              <a:t>next best-in-class offering</a:t>
            </a:r>
          </a:p>
          <a:p>
            <a:pPr lvl="1">
              <a:spcBef>
                <a:spcPts val="200"/>
              </a:spcBef>
            </a:pPr>
            <a:r>
              <a:rPr lang="en-US" sz="1600" dirty="0" smtClean="0"/>
              <a:t>Enables </a:t>
            </a:r>
            <a:r>
              <a:rPr lang="en-US" sz="1600" dirty="0"/>
              <a:t>SSD performance on traditional HDD</a:t>
            </a:r>
          </a:p>
          <a:p>
            <a:pPr marL="225425" indent="0">
              <a:buFont typeface="Arial"/>
              <a:buNone/>
            </a:pPr>
            <a:r>
              <a:rPr lang="en-US" sz="2200" b="1" dirty="0" smtClean="0"/>
              <a:t>Provides Vastly Improved Time-to-Results</a:t>
            </a:r>
          </a:p>
          <a:p>
            <a:pPr lvl="1">
              <a:spcBef>
                <a:spcPts val="200"/>
              </a:spcBef>
            </a:pPr>
            <a:r>
              <a:rPr lang="en-US" sz="1600" dirty="0" smtClean="0"/>
              <a:t>Increased transaction processing rate and </a:t>
            </a:r>
            <a:r>
              <a:rPr lang="en-US" sz="1600" dirty="0"/>
              <a:t>reduced latencies</a:t>
            </a:r>
            <a:endParaRPr lang="en-US" sz="1600" dirty="0" smtClean="0"/>
          </a:p>
          <a:p>
            <a:pPr lvl="1">
              <a:spcBef>
                <a:spcPts val="200"/>
              </a:spcBef>
            </a:pPr>
            <a:r>
              <a:rPr lang="en-US" sz="1600" dirty="0" smtClean="0"/>
              <a:t>High performance, low latency, advanced queries</a:t>
            </a:r>
          </a:p>
          <a:p>
            <a:pPr lvl="1">
              <a:spcBef>
                <a:spcPts val="200"/>
              </a:spcBef>
            </a:pPr>
            <a:r>
              <a:rPr lang="en-US" sz="1600" dirty="0" smtClean="0"/>
              <a:t>Five nines availability with continuous indexing and on-line defragmentation</a:t>
            </a:r>
          </a:p>
          <a:p>
            <a:pPr marL="225425" indent="0">
              <a:buFont typeface="Arial"/>
              <a:buNone/>
            </a:pPr>
            <a:r>
              <a:rPr lang="en-US" sz="2200" b="1" dirty="0" smtClean="0"/>
              <a:t>Flexible ‘Plug-in’ Architecture Easily Fits Existing Database Environments </a:t>
            </a:r>
          </a:p>
          <a:p>
            <a:pPr lvl="1">
              <a:spcBef>
                <a:spcPts val="200"/>
              </a:spcBef>
            </a:pPr>
            <a:r>
              <a:rPr lang="en-US" sz="1600" dirty="0" smtClean="0"/>
              <a:t>Fully featured compliant interfaces require no application changes</a:t>
            </a:r>
          </a:p>
          <a:p>
            <a:pPr lvl="1">
              <a:spcBef>
                <a:spcPts val="200"/>
              </a:spcBef>
            </a:pPr>
            <a:r>
              <a:rPr lang="en-US" sz="1600" dirty="0" smtClean="0"/>
              <a:t>Installs quickly </a:t>
            </a:r>
            <a:r>
              <a:rPr lang="en-US" sz="1600" dirty="0"/>
              <a:t>&amp;</a:t>
            </a:r>
            <a:r>
              <a:rPr lang="en-US" sz="1600" dirty="0" smtClean="0"/>
              <a:t> easily using standard dump/load or table alter providing results within hours</a:t>
            </a:r>
          </a:p>
          <a:p>
            <a:pPr lvl="1">
              <a:spcBef>
                <a:spcPts val="200"/>
              </a:spcBef>
            </a:pPr>
            <a:r>
              <a:rPr lang="en-US" sz="1600" dirty="0" smtClean="0"/>
              <a:t>Provide an environment for rapid development with support for familiar tools/tool chains</a:t>
            </a:r>
          </a:p>
        </p:txBody>
      </p:sp>
      <p:pic>
        <p:nvPicPr>
          <p:cNvPr id="7" name="Picture 2" descr="C:\Users\Owner\AppData\Local\Microsoft\Windows\Temporary Internet Files\Content.IE5\1REA5OYT\MC90044213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09" y="976172"/>
            <a:ext cx="369640" cy="37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Owner\AppData\Local\Microsoft\Windows\Temporary Internet Files\Content.IE5\1REA5OYT\MC90044213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09" y="1953556"/>
            <a:ext cx="369640" cy="37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Owner\AppData\Local\Microsoft\Windows\Temporary Internet Files\Content.IE5\1REA5OYT\MC90044213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09" y="3220122"/>
            <a:ext cx="369640" cy="37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Owner\AppData\Local\Microsoft\Windows\Temporary Internet Files\Content.IE5\1REA5OYT\MC90044213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09" y="4202278"/>
            <a:ext cx="369640" cy="37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Owner\AppData\Local\Microsoft\Windows\Temporary Internet Files\Content.IE5\1REA5OYT\MC90044213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09" y="5439636"/>
            <a:ext cx="369640" cy="37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522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5434" y="2677256"/>
            <a:ext cx="3953133" cy="1131566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1371600" y="4523617"/>
            <a:ext cx="6400800" cy="2295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indent="0" algn="ctr">
              <a:spcBef>
                <a:spcPts val="600"/>
              </a:spcBef>
              <a:buFont typeface="Arial"/>
              <a:buNone/>
              <a:defRPr sz="3200" b="1"/>
            </a:lvl1pPr>
            <a:lvl2pPr indent="0" algn="ctr">
              <a:spcBef>
                <a:spcPts val="900"/>
              </a:spcBef>
              <a:buSzPct val="80000"/>
              <a:buFont typeface="Arial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ts val="600"/>
              </a:spcBef>
              <a:buSzPct val="80000"/>
              <a:buFont typeface="Arial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Thank You!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DrupalCon 2013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821" y="970926"/>
            <a:ext cx="5354358" cy="1142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718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24059" y="1270001"/>
            <a:ext cx="7295882" cy="1292895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What if you could make your Drupal site run 10x faster with no tuning knowledge? </a:t>
            </a:r>
            <a:endParaRPr lang="en-US" b="1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E1604F8D-38F9-6F40-9D61-BA6EA1D76420}" type="slidenum">
              <a:rPr lang="en-US" sz="1200" smtClean="0">
                <a:solidFill>
                  <a:srgbClr val="898989"/>
                </a:solidFill>
              </a:rPr>
              <a:pPr algn="r"/>
              <a:t>2</a:t>
            </a:fld>
            <a:endParaRPr lang="en-US" sz="1200" dirty="0">
              <a:solidFill>
                <a:srgbClr val="898989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0108" y="2734078"/>
            <a:ext cx="1298448" cy="12984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632" y="4622979"/>
            <a:ext cx="1295400" cy="1295400"/>
          </a:xfrm>
          <a:prstGeom prst="rect">
            <a:avLst/>
          </a:prstGeom>
        </p:spPr>
      </p:pic>
      <p:sp>
        <p:nvSpPr>
          <p:cNvPr id="8" name="Content Placeholder 1"/>
          <p:cNvSpPr txBox="1">
            <a:spLocks/>
          </p:cNvSpPr>
          <p:nvPr/>
        </p:nvSpPr>
        <p:spPr>
          <a:xfrm>
            <a:off x="3603933" y="2961881"/>
            <a:ext cx="2485623" cy="8428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9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900"/>
              </a:spcBef>
              <a:buSzPct val="80000"/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600"/>
              </a:spcBef>
              <a:buSzPct val="80000"/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Bef>
                <a:spcPts val="0"/>
              </a:spcBef>
              <a:buFont typeface="Arial"/>
              <a:buNone/>
            </a:pPr>
            <a:r>
              <a:rPr lang="en-US" sz="2000" dirty="0" smtClean="0"/>
              <a:t>Jason Ford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Font typeface="Arial"/>
              <a:buNone/>
            </a:pPr>
            <a:r>
              <a:rPr lang="en-US" sz="2000" dirty="0" smtClean="0"/>
              <a:t>CTO, BlackMesh</a:t>
            </a:r>
          </a:p>
          <a:p>
            <a:pPr marL="0" indent="0" algn="ctr">
              <a:buFont typeface="Arial"/>
              <a:buNone/>
            </a:pPr>
            <a:endParaRPr lang="en-US" sz="2000" dirty="0" smtClean="0"/>
          </a:p>
          <a:p>
            <a:pPr marL="0" indent="0" algn="ctr">
              <a:buFont typeface="Arial"/>
              <a:buNone/>
            </a:pPr>
            <a:endParaRPr lang="en-US" sz="2000" dirty="0" smtClean="0"/>
          </a:p>
          <a:p>
            <a:endParaRPr lang="en-US" sz="2000" dirty="0"/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3603933" y="4849258"/>
            <a:ext cx="2485623" cy="8428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9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900"/>
              </a:spcBef>
              <a:buSzPct val="80000"/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600"/>
              </a:spcBef>
              <a:buSzPct val="80000"/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Bef>
                <a:spcPts val="0"/>
              </a:spcBef>
              <a:buFont typeface="Arial"/>
              <a:buNone/>
            </a:pPr>
            <a:r>
              <a:rPr lang="en-US" sz="2000" dirty="0" smtClean="0"/>
              <a:t>Jason Jeffords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Font typeface="Arial"/>
              <a:buNone/>
            </a:pPr>
            <a:r>
              <a:rPr lang="en-US" sz="2000" dirty="0" smtClean="0"/>
              <a:t>CTO, CloudTree</a:t>
            </a:r>
          </a:p>
          <a:p>
            <a:pPr marL="0" indent="0" algn="ctr">
              <a:buFont typeface="Arial"/>
              <a:buNone/>
            </a:pPr>
            <a:endParaRPr lang="en-US" sz="2000" dirty="0" smtClean="0"/>
          </a:p>
          <a:p>
            <a:pPr marL="0" indent="0" algn="ctr">
              <a:buFont typeface="Arial"/>
              <a:buNone/>
            </a:pPr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9678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E1604F8D-38F9-6F40-9D61-BA6EA1D76420}" type="slidenum">
              <a:rPr lang="en-US" sz="1200" smtClean="0">
                <a:solidFill>
                  <a:srgbClr val="898989"/>
                </a:solidFill>
              </a:rPr>
              <a:pPr algn="r"/>
              <a:t>3</a:t>
            </a:fld>
            <a:endParaRPr lang="en-US" sz="1200" dirty="0">
              <a:solidFill>
                <a:srgbClr val="898989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789" y="486512"/>
            <a:ext cx="4602422" cy="9816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042" y="2222879"/>
            <a:ext cx="7216908" cy="3186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293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en-US" dirty="0" smtClean="0"/>
              <a:t>     </a:t>
            </a:r>
            <a:r>
              <a:rPr lang="en-US" sz="1200" dirty="0" smtClean="0">
                <a:solidFill>
                  <a:srgbClr val="898989"/>
                </a:solidFill>
              </a:rPr>
              <a:t>CloudTree, Inc. – Confidential      </a:t>
            </a:r>
            <a:fld id="{E1604F8D-38F9-6F40-9D61-BA6EA1D76420}" type="slidenum">
              <a:rPr lang="en-US" sz="1200" smtClean="0">
                <a:solidFill>
                  <a:srgbClr val="898989"/>
                </a:solidFill>
              </a:rPr>
              <a:pPr algn="r"/>
              <a:t>4</a:t>
            </a:fld>
            <a:endParaRPr lang="en-US" sz="1200" dirty="0">
              <a:solidFill>
                <a:srgbClr val="898989"/>
              </a:solidFill>
            </a:endParaRP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-1" y="1502676"/>
            <a:ext cx="4726548" cy="50358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>
              <a:lnSpc>
                <a:spcPct val="80000"/>
              </a:lnSpc>
              <a:spcBef>
                <a:spcPts val="0"/>
              </a:spcBef>
              <a:spcAft>
                <a:spcPts val="1900"/>
              </a:spcAft>
              <a:buNone/>
            </a:pPr>
            <a:r>
              <a:rPr lang="en-US" sz="1900" b="1" dirty="0"/>
              <a:t>100% InnoDB compliant, easy to install storage engine plug-in for MySQL 5.5</a:t>
            </a:r>
          </a:p>
          <a:p>
            <a:pPr marL="400050" lvl="1" indent="0">
              <a:lnSpc>
                <a:spcPct val="80000"/>
              </a:lnSpc>
              <a:spcBef>
                <a:spcPts val="0"/>
              </a:spcBef>
              <a:spcAft>
                <a:spcPts val="1900"/>
              </a:spcAft>
              <a:buNone/>
            </a:pPr>
            <a:r>
              <a:rPr lang="en-US" sz="1900" b="1" dirty="0" smtClean="0"/>
              <a:t>12x</a:t>
            </a:r>
            <a:r>
              <a:rPr lang="en-US" sz="1800" b="1" dirty="0" smtClean="0"/>
              <a:t> </a:t>
            </a:r>
            <a:r>
              <a:rPr lang="en-US" sz="1900" b="1" dirty="0"/>
              <a:t>or</a:t>
            </a:r>
            <a:r>
              <a:rPr lang="en-US" sz="1600" b="1" dirty="0"/>
              <a:t> </a:t>
            </a:r>
            <a:r>
              <a:rPr lang="en-US" sz="1900" b="1" dirty="0"/>
              <a:t>more </a:t>
            </a:r>
            <a:r>
              <a:rPr lang="en-US" sz="1900" b="1" dirty="0" smtClean="0"/>
              <a:t>increase in server capacity on average</a:t>
            </a:r>
            <a:endParaRPr lang="en-US" sz="1900" b="1" dirty="0"/>
          </a:p>
          <a:p>
            <a:pPr marL="400050" lvl="1" indent="0">
              <a:lnSpc>
                <a:spcPct val="80000"/>
              </a:lnSpc>
              <a:spcBef>
                <a:spcPts val="0"/>
              </a:spcBef>
              <a:spcAft>
                <a:spcPts val="1900"/>
              </a:spcAft>
              <a:buNone/>
            </a:pPr>
            <a:r>
              <a:rPr lang="en-US" sz="1900" b="1" dirty="0" smtClean="0"/>
              <a:t>100x </a:t>
            </a:r>
            <a:r>
              <a:rPr lang="en-US" sz="1900" b="1" dirty="0"/>
              <a:t>or more increase in industry-standard performance </a:t>
            </a:r>
            <a:r>
              <a:rPr lang="en-US" sz="1900" b="1" dirty="0" smtClean="0"/>
              <a:t>benchmarks</a:t>
            </a:r>
          </a:p>
          <a:p>
            <a:pPr marL="400050" lvl="1" indent="0">
              <a:lnSpc>
                <a:spcPct val="80000"/>
              </a:lnSpc>
              <a:spcBef>
                <a:spcPts val="0"/>
              </a:spcBef>
              <a:spcAft>
                <a:spcPts val="1900"/>
              </a:spcAft>
              <a:buNone/>
            </a:pPr>
            <a:r>
              <a:rPr lang="en-US" sz="1900" b="1" dirty="0" smtClean="0"/>
              <a:t>40</a:t>
            </a:r>
            <a:r>
              <a:rPr lang="en-US" sz="1900" b="1" dirty="0"/>
              <a:t>% or more reduction in </a:t>
            </a:r>
            <a:r>
              <a:rPr lang="en-US" sz="1900" b="1" dirty="0" smtClean="0"/>
              <a:t>database      on-disk footprint</a:t>
            </a:r>
            <a:r>
              <a:rPr lang="en-US" sz="1600" b="1" dirty="0" smtClean="0"/>
              <a:t> </a:t>
            </a:r>
            <a:r>
              <a:rPr lang="en-US" sz="1900" b="1" dirty="0"/>
              <a:t>(before</a:t>
            </a:r>
            <a:r>
              <a:rPr lang="en-US" sz="1600" b="1" dirty="0"/>
              <a:t> </a:t>
            </a:r>
            <a:r>
              <a:rPr lang="en-US" sz="1900" b="1" dirty="0"/>
              <a:t>compression)</a:t>
            </a:r>
          </a:p>
          <a:p>
            <a:pPr marL="400050" lvl="1" indent="0">
              <a:lnSpc>
                <a:spcPct val="80000"/>
              </a:lnSpc>
              <a:spcBef>
                <a:spcPts val="0"/>
              </a:spcBef>
              <a:spcAft>
                <a:spcPts val="1900"/>
              </a:spcAft>
              <a:buNone/>
            </a:pPr>
            <a:r>
              <a:rPr lang="en-US" sz="1900" b="1" dirty="0" smtClean="0"/>
              <a:t>No </a:t>
            </a:r>
            <a:r>
              <a:rPr lang="en-US" sz="1900" b="1" dirty="0"/>
              <a:t>a</a:t>
            </a:r>
            <a:r>
              <a:rPr lang="en-US" sz="1900" b="1" dirty="0" smtClean="0"/>
              <a:t>pplication </a:t>
            </a:r>
            <a:r>
              <a:rPr lang="en-US" sz="1900" b="1" dirty="0"/>
              <a:t>c</a:t>
            </a:r>
            <a:r>
              <a:rPr lang="en-US" sz="1900" b="1" dirty="0" smtClean="0"/>
              <a:t>ode </a:t>
            </a:r>
            <a:r>
              <a:rPr lang="en-US" sz="1900" b="1" dirty="0"/>
              <a:t>c</a:t>
            </a:r>
            <a:r>
              <a:rPr lang="en-US" sz="1900" b="1" dirty="0" smtClean="0"/>
              <a:t>hanges</a:t>
            </a:r>
            <a:endParaRPr lang="en-US" sz="1900" b="1" dirty="0"/>
          </a:p>
          <a:p>
            <a:pPr marL="400050" lvl="1" indent="0">
              <a:lnSpc>
                <a:spcPct val="80000"/>
              </a:lnSpc>
              <a:spcBef>
                <a:spcPts val="0"/>
              </a:spcBef>
              <a:spcAft>
                <a:spcPts val="1900"/>
              </a:spcAft>
              <a:buNone/>
            </a:pPr>
            <a:r>
              <a:rPr lang="en-US" sz="1900" b="1" dirty="0"/>
              <a:t>Full MySQL API i</a:t>
            </a:r>
            <a:r>
              <a:rPr lang="en-US" sz="1900" b="1" dirty="0" smtClean="0"/>
              <a:t>mplementation</a:t>
            </a:r>
            <a:endParaRPr lang="en-US" sz="1900" b="1" dirty="0"/>
          </a:p>
          <a:p>
            <a:pPr marL="400050" lvl="1" indent="0">
              <a:lnSpc>
                <a:spcPct val="80000"/>
              </a:lnSpc>
              <a:spcBef>
                <a:spcPts val="0"/>
              </a:spcBef>
              <a:spcAft>
                <a:spcPts val="1900"/>
              </a:spcAft>
              <a:buNone/>
            </a:pPr>
            <a:r>
              <a:rPr lang="en-US" sz="1900" b="1" dirty="0"/>
              <a:t>Instantaneous </a:t>
            </a:r>
            <a:r>
              <a:rPr lang="en-US" sz="1900" b="1" dirty="0" smtClean="0"/>
              <a:t>startup </a:t>
            </a:r>
            <a:r>
              <a:rPr lang="en-US" sz="1900" b="1" dirty="0"/>
              <a:t>&amp; </a:t>
            </a:r>
            <a:r>
              <a:rPr lang="en-US" sz="1900" b="1" dirty="0" smtClean="0"/>
              <a:t>shutdown</a:t>
            </a:r>
            <a:endParaRPr lang="en-US" sz="1900" b="1" dirty="0"/>
          </a:p>
          <a:p>
            <a:pPr marL="400050" lvl="1" indent="0">
              <a:lnSpc>
                <a:spcPct val="80000"/>
              </a:lnSpc>
              <a:spcBef>
                <a:spcPts val="0"/>
              </a:spcBef>
              <a:spcAft>
                <a:spcPts val="1900"/>
              </a:spcAft>
              <a:buNone/>
            </a:pPr>
            <a:r>
              <a:rPr lang="en-US" sz="1900" b="1" dirty="0" smtClean="0"/>
              <a:t>Integrated </a:t>
            </a:r>
            <a:r>
              <a:rPr lang="en-US" sz="1900" b="1" dirty="0"/>
              <a:t>a</a:t>
            </a:r>
            <a:r>
              <a:rPr lang="en-US" sz="1900" b="1" dirty="0" smtClean="0"/>
              <a:t>udit</a:t>
            </a:r>
            <a:r>
              <a:rPr lang="en-US" sz="1400" b="1" dirty="0" smtClean="0"/>
              <a:t> </a:t>
            </a:r>
            <a:r>
              <a:rPr lang="en-US" sz="1900" b="1" dirty="0" smtClean="0"/>
              <a:t>&amp;</a:t>
            </a:r>
            <a:r>
              <a:rPr lang="en-US" sz="1400" b="1" dirty="0" smtClean="0"/>
              <a:t> </a:t>
            </a:r>
            <a:r>
              <a:rPr lang="en-US" sz="1900" b="1" dirty="0" smtClean="0"/>
              <a:t>roll-back capabilities</a:t>
            </a:r>
          </a:p>
          <a:p>
            <a:pPr marL="400050" lvl="1" indent="0">
              <a:lnSpc>
                <a:spcPct val="80000"/>
              </a:lnSpc>
              <a:spcBef>
                <a:spcPts val="0"/>
              </a:spcBef>
              <a:spcAft>
                <a:spcPts val="1900"/>
              </a:spcAft>
              <a:buNone/>
            </a:pPr>
            <a:r>
              <a:rPr lang="en-US" sz="1900" b="1" dirty="0" smtClean="0"/>
              <a:t>All </a:t>
            </a:r>
            <a:r>
              <a:rPr lang="en-US" sz="1900" b="1" dirty="0"/>
              <a:t>previous database </a:t>
            </a:r>
            <a:r>
              <a:rPr lang="en-US" sz="1900" b="1" dirty="0" smtClean="0"/>
              <a:t>states maintained/archived</a:t>
            </a:r>
            <a:endParaRPr lang="en-US" sz="1900" b="1" dirty="0"/>
          </a:p>
          <a:p>
            <a:pPr marL="400050" lvl="1" indent="0">
              <a:lnSpc>
                <a:spcPct val="80000"/>
              </a:lnSpc>
              <a:spcBef>
                <a:spcPts val="0"/>
              </a:spcBef>
              <a:spcAft>
                <a:spcPts val="1900"/>
              </a:spcAft>
              <a:buNone/>
            </a:pPr>
            <a:endParaRPr lang="en-US" sz="19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9722" y="227539"/>
            <a:ext cx="3210078" cy="918870"/>
          </a:xfrm>
          <a:prstGeom prst="rect">
            <a:avLst/>
          </a:prstGeom>
        </p:spPr>
      </p:pic>
      <p:pic>
        <p:nvPicPr>
          <p:cNvPr id="6" name="Picture 2" descr="C:\Users\Owner\AppData\Local\Microsoft\Windows\Temporary Internet Files\Content.IE5\1REA5OYT\MC900442139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9" y="1555799"/>
            <a:ext cx="369640" cy="37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Owner\AppData\Local\Microsoft\Windows\Temporary Internet Files\Content.IE5\1REA5OYT\MC900442139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9" y="2261607"/>
            <a:ext cx="369640" cy="37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Owner\AppData\Local\Microsoft\Windows\Temporary Internet Files\Content.IE5\1REA5OYT\MC900442139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9" y="2967415"/>
            <a:ext cx="369640" cy="37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Owner\AppData\Local\Microsoft\Windows\Temporary Internet Files\Content.IE5\1REA5OYT\MC900442139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9" y="3685113"/>
            <a:ext cx="369640" cy="37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Owner\AppData\Local\Microsoft\Windows\Temporary Internet Files\Content.IE5\1REA5OYT\MC900442139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9" y="4270295"/>
            <a:ext cx="369640" cy="37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Owner\AppData\Local\Microsoft\Windows\Temporary Internet Files\Content.IE5\1REA5OYT\MC900442139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9" y="4744281"/>
            <a:ext cx="369640" cy="37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:\Users\Owner\AppData\Local\Microsoft\Windows\Temporary Internet Files\Content.IE5\1REA5OYT\MC900442139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9" y="5218656"/>
            <a:ext cx="369640" cy="37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:\Users\Owner\AppData\Local\Microsoft\Windows\Temporary Internet Files\Content.IE5\1REA5OYT\MC900442139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9" y="5693031"/>
            <a:ext cx="369640" cy="37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C:\Users\Owner\AppData\Local\Microsoft\Windows\Temporary Internet Files\Content.IE5\1REA5OYT\MC900442139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9" y="6283317"/>
            <a:ext cx="369640" cy="37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0165" y="1637849"/>
            <a:ext cx="4421520" cy="406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38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3214" y="1270001"/>
            <a:ext cx="8297572" cy="32118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/>
              <a:t>Traditional database architectures use the same data structures </a:t>
            </a:r>
            <a:r>
              <a:rPr lang="en-US" sz="2400" dirty="0" smtClean="0"/>
              <a:t>in-memory </a:t>
            </a:r>
            <a:r>
              <a:rPr lang="en-US" sz="2400" dirty="0"/>
              <a:t>and on-disk, most often B+ Tree’s or LSM Trees</a:t>
            </a:r>
          </a:p>
          <a:p>
            <a:pPr marL="0" indent="0" algn="ctr">
              <a:buNone/>
            </a:pPr>
            <a:r>
              <a:rPr lang="en-US" sz="2400" dirty="0"/>
              <a:t>Legacy design circa 1970!</a:t>
            </a:r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r>
              <a:rPr lang="en-US" sz="2400" u="sng" dirty="0"/>
              <a:t>Conventional Approach for Building a Database </a:t>
            </a:r>
            <a:r>
              <a:rPr lang="en-US" sz="2400" u="sng" dirty="0" smtClean="0"/>
              <a:t>Table</a:t>
            </a:r>
            <a:endParaRPr lang="en-US" sz="2400" u="sn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Database Architecture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en-US" smtClean="0"/>
              <a:t>     </a:t>
            </a:r>
            <a:r>
              <a:rPr lang="en-US" sz="1200" smtClean="0">
                <a:solidFill>
                  <a:srgbClr val="898989"/>
                </a:solidFill>
              </a:rPr>
              <a:t>CloudTree, Inc. – Confidential      </a:t>
            </a:r>
            <a:fld id="{E1604F8D-38F9-6F40-9D61-BA6EA1D76420}" type="slidenum">
              <a:rPr lang="en-US" sz="1200" smtClean="0">
                <a:solidFill>
                  <a:srgbClr val="898989"/>
                </a:solidFill>
              </a:rPr>
              <a:pPr algn="r"/>
              <a:t>5</a:t>
            </a:fld>
            <a:endParaRPr lang="en-US" sz="1200" dirty="0">
              <a:solidFill>
                <a:srgbClr val="898989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93605" y="3562676"/>
            <a:ext cx="7956791" cy="2398961"/>
            <a:chOff x="457199" y="3562676"/>
            <a:chExt cx="7956791" cy="2398961"/>
          </a:xfrm>
        </p:grpSpPr>
        <p:sp>
          <p:nvSpPr>
            <p:cNvPr id="5" name="TextBox 4"/>
            <p:cNvSpPr txBox="1"/>
            <p:nvPr/>
          </p:nvSpPr>
          <p:spPr>
            <a:xfrm>
              <a:off x="1511397" y="3562678"/>
              <a:ext cx="900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B+ Tree</a:t>
              </a:r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353527" y="3573039"/>
              <a:ext cx="900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B+ Tree</a:t>
              </a:r>
              <a:endParaRPr lang="en-US" dirty="0"/>
            </a:p>
          </p:txBody>
        </p:sp>
        <p:sp>
          <p:nvSpPr>
            <p:cNvPr id="7" name="Right Arrow 6"/>
            <p:cNvSpPr/>
            <p:nvPr/>
          </p:nvSpPr>
          <p:spPr>
            <a:xfrm>
              <a:off x="3639283" y="3987340"/>
              <a:ext cx="1616350" cy="1570727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Memory Mapped  File I/O</a:t>
              </a:r>
              <a:endParaRPr lang="en-US" sz="16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57199" y="3562676"/>
              <a:ext cx="3126872" cy="2398961"/>
            </a:xfrm>
            <a:prstGeom prst="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In-Memory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5287118" y="3562676"/>
              <a:ext cx="3126872" cy="2398961"/>
            </a:xfrm>
            <a:prstGeom prst="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On-Disk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10" name="Picture 9" descr="B-Tree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912" y="4144649"/>
              <a:ext cx="3050671" cy="1274185"/>
            </a:xfrm>
            <a:prstGeom prst="rect">
              <a:avLst/>
            </a:prstGeom>
          </p:spPr>
        </p:pic>
        <p:pic>
          <p:nvPicPr>
            <p:cNvPr id="11" name="Picture 10" descr="B-Tree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19778" y="4144649"/>
              <a:ext cx="3050671" cy="12741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277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en-US" smtClean="0"/>
              <a:t>     </a:t>
            </a:r>
            <a:r>
              <a:rPr lang="en-US" sz="1200" smtClean="0">
                <a:solidFill>
                  <a:srgbClr val="898989"/>
                </a:solidFill>
              </a:rPr>
              <a:t>CloudTree, Inc. – Confidential      </a:t>
            </a:r>
            <a:fld id="{E1604F8D-38F9-6F40-9D61-BA6EA1D76420}" type="slidenum">
              <a:rPr lang="en-US" sz="1200" smtClean="0">
                <a:solidFill>
                  <a:srgbClr val="898989"/>
                </a:solidFill>
              </a:rPr>
              <a:pPr algn="r"/>
              <a:t>6</a:t>
            </a:fld>
            <a:endParaRPr lang="en-US" sz="1200" dirty="0">
              <a:solidFill>
                <a:srgbClr val="898989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New Approach to Database Architecture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457200" y="1510252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9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900"/>
              </a:spcBef>
              <a:buSzPct val="80000"/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600"/>
              </a:spcBef>
              <a:buSzPct val="80000"/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n-US" sz="2800" dirty="0" smtClean="0"/>
              <a:t>DeepDB has taken a new approach,                                 by using different structures in-memory than on-disk and by eliminating the memory mapped file I/O</a:t>
            </a:r>
          </a:p>
          <a:p>
            <a:pPr marL="0" indent="0" algn="ctr">
              <a:buFont typeface="Arial"/>
              <a:buNone/>
            </a:pPr>
            <a:endParaRPr lang="en-US" sz="100" dirty="0" smtClean="0"/>
          </a:p>
          <a:p>
            <a:pPr marL="0" indent="0" algn="ctr">
              <a:buFont typeface="Arial"/>
              <a:buNone/>
            </a:pPr>
            <a:r>
              <a:rPr lang="en-US" sz="2800" b="1" dirty="0" smtClean="0"/>
              <a:t>Real-time Relative Cache-Ahead System (RRCA)</a:t>
            </a:r>
            <a:endParaRPr lang="en-US" sz="2800" b="1" dirty="0"/>
          </a:p>
        </p:txBody>
      </p:sp>
      <p:grpSp>
        <p:nvGrpSpPr>
          <p:cNvPr id="2" name="Group 1"/>
          <p:cNvGrpSpPr/>
          <p:nvPr/>
        </p:nvGrpSpPr>
        <p:grpSpPr>
          <a:xfrm>
            <a:off x="537693" y="3665300"/>
            <a:ext cx="8068615" cy="2398961"/>
            <a:chOff x="537693" y="3665300"/>
            <a:chExt cx="8068615" cy="2398961"/>
          </a:xfrm>
        </p:grpSpPr>
        <p:sp>
          <p:nvSpPr>
            <p:cNvPr id="9" name="Right Arrow 8"/>
            <p:cNvSpPr/>
            <p:nvPr/>
          </p:nvSpPr>
          <p:spPr>
            <a:xfrm>
              <a:off x="3747913" y="4066151"/>
              <a:ext cx="1514330" cy="1570727"/>
            </a:xfrm>
            <a:prstGeom prst="rightArrow">
              <a:avLst/>
            </a:prstGeom>
            <a:gradFill>
              <a:gsLst>
                <a:gs pos="0">
                  <a:srgbClr val="92D050"/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Streaming File I/O</a:t>
              </a:r>
              <a:endParaRPr lang="en-US" dirty="0"/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5324426" y="3665300"/>
              <a:ext cx="3281882" cy="2398961"/>
              <a:chOff x="5324426" y="3665300"/>
              <a:chExt cx="3281882" cy="2398961"/>
            </a:xfrm>
          </p:grpSpPr>
          <p:pic>
            <p:nvPicPr>
              <p:cNvPr id="6" name="Pictur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39906" y="3973986"/>
                <a:ext cx="3050923" cy="1884211"/>
              </a:xfrm>
              <a:prstGeom prst="rect">
                <a:avLst/>
              </a:prstGeom>
            </p:spPr>
          </p:pic>
          <p:sp>
            <p:nvSpPr>
              <p:cNvPr id="11" name="Rectangle 10"/>
              <p:cNvSpPr/>
              <p:nvPr/>
            </p:nvSpPr>
            <p:spPr>
              <a:xfrm>
                <a:off x="5324426" y="3665300"/>
                <a:ext cx="3281882" cy="2398961"/>
              </a:xfrm>
              <a:prstGeom prst="rect">
                <a:avLst/>
              </a:prstGeom>
              <a:no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On-Disk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5420425" y="3716818"/>
                <a:ext cx="3089885" cy="553998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>
                <a:defPPr>
                  <a:defRPr lang="en-US"/>
                </a:defPPr>
              </a:lstStyle>
              <a:p>
                <a:pPr algn="ctr">
                  <a:lnSpc>
                    <a:spcPts val="1800"/>
                  </a:lnSpc>
                </a:pPr>
                <a:r>
                  <a:rPr lang="en-US" dirty="0"/>
                  <a:t>Cache-Ahead Summary Indexing </a:t>
                </a:r>
                <a:endParaRPr lang="en-US" dirty="0" smtClean="0"/>
              </a:p>
              <a:p>
                <a:pPr algn="ctr">
                  <a:lnSpc>
                    <a:spcPts val="1800"/>
                  </a:lnSpc>
                </a:pPr>
                <a:r>
                  <a:rPr lang="en-US" dirty="0" smtClean="0"/>
                  <a:t>(</a:t>
                </a:r>
                <a:r>
                  <a:rPr lang="en-US" dirty="0"/>
                  <a:t>CASI) Tree </a:t>
                </a:r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537693" y="3665300"/>
              <a:ext cx="3126872" cy="2398961"/>
              <a:chOff x="537693" y="3665300"/>
              <a:chExt cx="3126872" cy="2398961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1171067" y="3716818"/>
                <a:ext cx="1860125" cy="3263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ts val="1800"/>
                  </a:lnSpc>
                </a:pPr>
                <a:r>
                  <a:rPr lang="en-US" dirty="0" smtClean="0"/>
                  <a:t>Enhanced B+ Tree</a:t>
                </a:r>
                <a:endParaRPr lang="en-US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537693" y="3665300"/>
                <a:ext cx="3126872" cy="2398961"/>
              </a:xfrm>
              <a:prstGeom prst="rect">
                <a:avLst/>
              </a:prstGeom>
              <a:no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In-Memory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pic>
            <p:nvPicPr>
              <p:cNvPr id="13" name="Picture 12" descr="Enhanced B-Tree.png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87452" y="4180049"/>
                <a:ext cx="3027354" cy="126444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35972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en-US" smtClean="0"/>
              <a:t>     </a:t>
            </a:r>
            <a:r>
              <a:rPr lang="en-US" sz="1200" smtClean="0">
                <a:solidFill>
                  <a:srgbClr val="898989"/>
                </a:solidFill>
              </a:rPr>
              <a:t>CloudTree, Inc. – Confidential      </a:t>
            </a:r>
            <a:fld id="{E1604F8D-38F9-6F40-9D61-BA6EA1D76420}" type="slidenum">
              <a:rPr lang="en-US" sz="1200" smtClean="0">
                <a:solidFill>
                  <a:srgbClr val="898989"/>
                </a:solidFill>
              </a:rPr>
              <a:pPr algn="r"/>
              <a:t>7</a:t>
            </a:fld>
            <a:endParaRPr lang="en-US" sz="1200" dirty="0">
              <a:solidFill>
                <a:srgbClr val="898989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for Write Operations</a:t>
            </a:r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302652" y="1480281"/>
            <a:ext cx="4151376" cy="3941725"/>
          </a:xfrm>
          <a:prstGeom prst="rect">
            <a:avLst/>
          </a:prstGeom>
          <a:solidFill>
            <a:srgbClr val="C4D0DE"/>
          </a:solidFill>
          <a:ln>
            <a:solidFill>
              <a:srgbClr val="1B346D"/>
            </a:solidFill>
          </a:ln>
          <a:effectLst>
            <a:outerShdw blurRad="38100" dist="38100" dir="5400000" sx="101000" sy="101000" algn="tl" rotWithShape="0">
              <a:prstClr val="black">
                <a:alpha val="40000"/>
              </a:prstClr>
            </a:outerShdw>
          </a:effectLst>
        </p:spPr>
        <p:txBody>
          <a:bodyPr lIns="0" rIns="0">
            <a:normAutofit/>
          </a:bodyPr>
          <a:lstStyle>
            <a:lvl1pPr marL="342900" indent="-342900" algn="l" defTabSz="457200" rtl="0" eaLnBrk="1" latinLnBrk="0" hangingPunct="1">
              <a:spcBef>
                <a:spcPts val="9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900"/>
              </a:spcBef>
              <a:buSzPct val="80000"/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600"/>
              </a:spcBef>
              <a:buSzPct val="80000"/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b="1" dirty="0" smtClean="0"/>
              <a:t>Standard On-Disk </a:t>
            </a:r>
            <a:r>
              <a:rPr lang="en-US" sz="2800" b="1" dirty="0"/>
              <a:t>Behavior</a:t>
            </a:r>
            <a:endParaRPr lang="en-US" sz="2800" b="1" dirty="0" smtClean="0"/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/>
              <a:buNone/>
            </a:pPr>
            <a:endParaRPr lang="en-US" sz="200" dirty="0" smtClean="0"/>
          </a:p>
          <a:p>
            <a:pPr marL="287338" indent="-1635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Big O complexity: O(log(n)) </a:t>
            </a:r>
            <a:r>
              <a:rPr lang="en-US" sz="1400" dirty="0"/>
              <a:t>–</a:t>
            </a:r>
            <a:r>
              <a:rPr lang="en-US" sz="2000" dirty="0"/>
              <a:t> number of disk operations (e.g.: seeks) increases as the </a:t>
            </a:r>
            <a:r>
              <a:rPr lang="en-US" sz="2000" dirty="0" smtClean="0"/>
              <a:t># </a:t>
            </a:r>
            <a:r>
              <a:rPr lang="en-US" sz="2000" dirty="0"/>
              <a:t>of rows expands</a:t>
            </a:r>
          </a:p>
          <a:p>
            <a:pPr marL="287338" indent="-1635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Examples:</a:t>
            </a:r>
          </a:p>
          <a:p>
            <a:pPr marL="468313" lvl="1" indent="-1635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dirty="0" smtClean="0"/>
              <a:t>500,000 </a:t>
            </a:r>
            <a:r>
              <a:rPr lang="en-US" sz="1600" dirty="0"/>
              <a:t>row database requires  </a:t>
            </a:r>
            <a:r>
              <a:rPr lang="en-US" sz="1600" b="1" dirty="0"/>
              <a:t>4 </a:t>
            </a:r>
            <a:r>
              <a:rPr lang="en-US" sz="1600" b="1" dirty="0" smtClean="0"/>
              <a:t>seeks</a:t>
            </a:r>
            <a:r>
              <a:rPr lang="en-US" sz="1600" dirty="0" smtClean="0"/>
              <a:t>*</a:t>
            </a:r>
          </a:p>
          <a:p>
            <a:pPr marL="468313" lvl="1" indent="-1635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dirty="0"/>
              <a:t>10,000,000 row database requires  </a:t>
            </a:r>
            <a:r>
              <a:rPr lang="en-US" sz="1600" b="1" dirty="0"/>
              <a:t>5 seeks</a:t>
            </a:r>
            <a:r>
              <a:rPr lang="en-US" sz="1600" dirty="0"/>
              <a:t>* </a:t>
            </a: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4648200" y="1480281"/>
            <a:ext cx="4148070" cy="3941725"/>
          </a:xfrm>
          <a:prstGeom prst="rect">
            <a:avLst/>
          </a:prstGeom>
          <a:solidFill>
            <a:srgbClr val="C4D0DE"/>
          </a:solidFill>
          <a:ln>
            <a:solidFill>
              <a:srgbClr val="1B346D"/>
            </a:solidFill>
          </a:ln>
          <a:effectLst>
            <a:outerShdw blurRad="38100" dist="38100" dir="5400000" sx="101000" sy="101000" algn="tl" rotWithShape="0">
              <a:prstClr val="black">
                <a:alpha val="40000"/>
              </a:prstClr>
            </a:outerShdw>
          </a:effectLst>
        </p:spPr>
        <p:txBody>
          <a:bodyPr lIns="0" rIns="0">
            <a:normAutofit/>
          </a:bodyPr>
          <a:lstStyle>
            <a:lvl1pPr marL="342900" indent="-342900" algn="l" defTabSz="457200" rtl="0" eaLnBrk="1" latinLnBrk="0" hangingPunct="1">
              <a:spcBef>
                <a:spcPts val="9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900"/>
              </a:spcBef>
              <a:buSzPct val="80000"/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600"/>
              </a:spcBef>
              <a:buSzPct val="80000"/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n-US" sz="2800" b="1" dirty="0" smtClean="0"/>
              <a:t>Virtually Seek-less Behavior</a:t>
            </a:r>
          </a:p>
          <a:p>
            <a:pPr marL="164592" indent="-164592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endParaRPr lang="en-US" sz="200" dirty="0" smtClean="0"/>
          </a:p>
          <a:p>
            <a:pPr marL="287338" indent="-1635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Big O complexity: </a:t>
            </a:r>
            <a:r>
              <a:rPr lang="en-US" sz="2000" dirty="0" smtClean="0"/>
              <a:t>O(1</a:t>
            </a:r>
            <a:r>
              <a:rPr lang="en-US" sz="2000" dirty="0"/>
              <a:t>) </a:t>
            </a:r>
            <a:r>
              <a:rPr lang="en-US" sz="1400" dirty="0"/>
              <a:t>–</a:t>
            </a:r>
            <a:r>
              <a:rPr lang="en-US" sz="2000" dirty="0"/>
              <a:t> constant time operation independent of database row </a:t>
            </a:r>
            <a:r>
              <a:rPr lang="en-US" sz="2000" dirty="0" smtClean="0"/>
              <a:t>count</a:t>
            </a:r>
          </a:p>
          <a:p>
            <a:pPr marL="287338" indent="-1635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No page-based operations – only the changes are written to </a:t>
            </a:r>
            <a:r>
              <a:rPr lang="en-US" sz="2000" dirty="0" smtClean="0"/>
              <a:t>disk</a:t>
            </a:r>
          </a:p>
          <a:p>
            <a:pPr marL="577850" lvl="1" indent="-1635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 dirty="0" smtClean="0"/>
              <a:t>Averages </a:t>
            </a:r>
            <a:r>
              <a:rPr lang="en-US" sz="1600" b="1" dirty="0"/>
              <a:t>much less than 1 seek per </a:t>
            </a:r>
            <a:r>
              <a:rPr lang="en-US" sz="1600" b="1" dirty="0" smtClean="0"/>
              <a:t>write</a:t>
            </a:r>
          </a:p>
          <a:p>
            <a:pPr marL="287338" indent="-1635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A</a:t>
            </a:r>
            <a:r>
              <a:rPr lang="en-US" sz="2000" dirty="0" smtClean="0"/>
              <a:t>ll </a:t>
            </a:r>
            <a:r>
              <a:rPr lang="en-US" sz="2000" dirty="0"/>
              <a:t>adds, deletes and updates are appended to the end of the </a:t>
            </a:r>
            <a:r>
              <a:rPr lang="en-US" sz="2000" dirty="0" smtClean="0"/>
              <a:t>database, thus </a:t>
            </a:r>
            <a:r>
              <a:rPr lang="en-US" sz="2000" b="1" dirty="0" smtClean="0"/>
              <a:t>no </a:t>
            </a:r>
            <a:r>
              <a:rPr lang="en-US" sz="2000" b="1" dirty="0"/>
              <a:t>seek required</a:t>
            </a:r>
            <a:r>
              <a:rPr lang="en-US" sz="2000" b="1" dirty="0" smtClean="0"/>
              <a:t>!</a:t>
            </a:r>
            <a:endParaRPr lang="en-US" sz="2000" b="1" dirty="0"/>
          </a:p>
        </p:txBody>
      </p:sp>
      <p:sp>
        <p:nvSpPr>
          <p:cNvPr id="9" name="TextBox 8">
            <a:hlinkClick r:id="rId3"/>
          </p:cNvPr>
          <p:cNvSpPr txBox="1"/>
          <p:nvPr/>
        </p:nvSpPr>
        <p:spPr>
          <a:xfrm>
            <a:off x="302653" y="4674740"/>
            <a:ext cx="41513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/>
            <a:r>
              <a:rPr lang="en-US" sz="1600" b="1" dirty="0" smtClean="0"/>
              <a:t>* 	</a:t>
            </a:r>
            <a:r>
              <a:rPr lang="en-US" sz="1400" b="1" dirty="0" smtClean="0"/>
              <a:t>https</a:t>
            </a:r>
            <a:r>
              <a:rPr lang="en-US" sz="1400" b="1" dirty="0"/>
              <a:t>://</a:t>
            </a:r>
            <a:r>
              <a:rPr lang="en-US" sz="1400" b="1" dirty="0" smtClean="0"/>
              <a:t>dev.mysql.com/doc/refman/5.5/en/ estimating-performance.html</a:t>
            </a:r>
            <a:endParaRPr lang="en-US" sz="1400" b="1" dirty="0"/>
          </a:p>
        </p:txBody>
      </p:sp>
      <p:pic>
        <p:nvPicPr>
          <p:cNvPr id="12" name="Picture 2" descr="MySQ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355" y="5658930"/>
            <a:ext cx="1534642" cy="795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9960" y="5712396"/>
            <a:ext cx="2404551" cy="68829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1092" y="5894707"/>
            <a:ext cx="2034496" cy="323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70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en-US" smtClean="0"/>
              <a:t>     </a:t>
            </a:r>
            <a:r>
              <a:rPr lang="en-US" sz="1200" smtClean="0">
                <a:solidFill>
                  <a:srgbClr val="898989"/>
                </a:solidFill>
              </a:rPr>
              <a:t>CloudTree, Inc. – Confidential      </a:t>
            </a:r>
            <a:fld id="{E1604F8D-38F9-6F40-9D61-BA6EA1D76420}" type="slidenum">
              <a:rPr lang="en-US" sz="1200" smtClean="0">
                <a:solidFill>
                  <a:srgbClr val="898989"/>
                </a:solidFill>
              </a:rPr>
              <a:pPr algn="r"/>
              <a:t>8</a:t>
            </a:fld>
            <a:endParaRPr lang="en-US" sz="1200" dirty="0">
              <a:solidFill>
                <a:srgbClr val="898989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for </a:t>
            </a:r>
            <a:r>
              <a:rPr lang="en-US" dirty="0" smtClean="0"/>
              <a:t>Read </a:t>
            </a:r>
            <a:r>
              <a:rPr lang="en-US" dirty="0"/>
              <a:t>Operations</a:t>
            </a:r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302652" y="1480281"/>
            <a:ext cx="4151376" cy="3941725"/>
          </a:xfrm>
          <a:prstGeom prst="rect">
            <a:avLst/>
          </a:prstGeom>
          <a:solidFill>
            <a:srgbClr val="C4D0DE"/>
          </a:solidFill>
          <a:ln>
            <a:solidFill>
              <a:srgbClr val="1B346D"/>
            </a:solidFill>
          </a:ln>
          <a:effectLst>
            <a:outerShdw blurRad="38100" dist="38100" dir="5400000" sx="101000" sy="101000" algn="tl" rotWithShape="0">
              <a:prstClr val="black">
                <a:alpha val="40000"/>
              </a:prstClr>
            </a:outerShdw>
          </a:effectLst>
        </p:spPr>
        <p:txBody>
          <a:bodyPr lIns="0" rIns="0">
            <a:normAutofit/>
          </a:bodyPr>
          <a:lstStyle>
            <a:lvl1pPr marL="342900" indent="-342900" algn="l" defTabSz="457200" rtl="0" eaLnBrk="1" latinLnBrk="0" hangingPunct="1">
              <a:spcBef>
                <a:spcPts val="9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900"/>
              </a:spcBef>
              <a:buSzPct val="80000"/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600"/>
              </a:spcBef>
              <a:buSzPct val="80000"/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b="1" dirty="0" smtClean="0"/>
              <a:t>Standard On-Disk </a:t>
            </a:r>
            <a:r>
              <a:rPr lang="en-US" sz="2800" b="1" dirty="0"/>
              <a:t>Behavior</a:t>
            </a:r>
            <a:endParaRPr lang="en-US" sz="2800" b="1" dirty="0" smtClean="0"/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/>
              <a:buNone/>
            </a:pPr>
            <a:endParaRPr lang="en-US" sz="200" dirty="0" smtClean="0"/>
          </a:p>
          <a:p>
            <a:pPr marL="287338" indent="-1635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Big O complexity: O(log(n)) </a:t>
            </a:r>
            <a:r>
              <a:rPr lang="en-US" sz="1400" dirty="0"/>
              <a:t>–</a:t>
            </a:r>
            <a:r>
              <a:rPr lang="en-US" sz="2000" dirty="0"/>
              <a:t> number of disk operations (e.g.: seeks) increases as the </a:t>
            </a:r>
            <a:r>
              <a:rPr lang="en-US" sz="2000" dirty="0" smtClean="0"/>
              <a:t># </a:t>
            </a:r>
            <a:r>
              <a:rPr lang="en-US" sz="2000" dirty="0"/>
              <a:t>of rows expands</a:t>
            </a:r>
          </a:p>
          <a:p>
            <a:pPr marL="287338" indent="-1635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Examples:</a:t>
            </a:r>
          </a:p>
          <a:p>
            <a:pPr marL="468313" lvl="1" indent="-1635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dirty="0" smtClean="0"/>
              <a:t>500,000 </a:t>
            </a:r>
            <a:r>
              <a:rPr lang="en-US" sz="1600" dirty="0"/>
              <a:t>row database requires  </a:t>
            </a:r>
            <a:r>
              <a:rPr lang="en-US" sz="1600" b="1" dirty="0"/>
              <a:t>4 </a:t>
            </a:r>
            <a:r>
              <a:rPr lang="en-US" sz="1600" b="1" dirty="0" smtClean="0"/>
              <a:t>seeks</a:t>
            </a:r>
            <a:r>
              <a:rPr lang="en-US" sz="1600" dirty="0" smtClean="0"/>
              <a:t>*</a:t>
            </a:r>
          </a:p>
          <a:p>
            <a:pPr marL="468313" lvl="1" indent="-1635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dirty="0"/>
              <a:t>10,000,000 row database requires  </a:t>
            </a:r>
            <a:r>
              <a:rPr lang="en-US" sz="1600" b="1" dirty="0"/>
              <a:t>5 seeks</a:t>
            </a:r>
            <a:r>
              <a:rPr lang="en-US" sz="1600" dirty="0"/>
              <a:t>* </a:t>
            </a: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4648200" y="1480281"/>
            <a:ext cx="4148070" cy="3941725"/>
          </a:xfrm>
          <a:prstGeom prst="rect">
            <a:avLst/>
          </a:prstGeom>
          <a:solidFill>
            <a:srgbClr val="C4D0DE"/>
          </a:solidFill>
          <a:ln>
            <a:solidFill>
              <a:srgbClr val="1B346D"/>
            </a:solidFill>
          </a:ln>
          <a:effectLst>
            <a:outerShdw blurRad="38100" dist="38100" dir="5400000" sx="101000" sy="101000" algn="tl" rotWithShape="0">
              <a:prstClr val="black">
                <a:alpha val="40000"/>
              </a:prstClr>
            </a:outerShdw>
          </a:effectLst>
        </p:spPr>
        <p:txBody>
          <a:bodyPr lIns="0" rIns="0">
            <a:normAutofit/>
          </a:bodyPr>
          <a:lstStyle>
            <a:lvl1pPr marL="342900" indent="-342900" algn="l" defTabSz="457200" rtl="0" eaLnBrk="1" latinLnBrk="0" hangingPunct="1">
              <a:spcBef>
                <a:spcPts val="9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900"/>
              </a:spcBef>
              <a:buSzPct val="80000"/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600"/>
              </a:spcBef>
              <a:buSzPct val="80000"/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n-US" sz="2800" b="1" dirty="0" smtClean="0"/>
              <a:t>CASI Tree Behavior</a:t>
            </a:r>
          </a:p>
          <a:p>
            <a:pPr marL="164592" indent="-164592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endParaRPr lang="en-US" sz="200" dirty="0" smtClean="0"/>
          </a:p>
          <a:p>
            <a:pPr marL="287338" indent="-1635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Big O complexity: </a:t>
            </a:r>
            <a:r>
              <a:rPr lang="en-US" sz="2000" dirty="0" smtClean="0"/>
              <a:t>O(log(n)) </a:t>
            </a:r>
            <a:r>
              <a:rPr lang="en-US" sz="1400" dirty="0" smtClean="0"/>
              <a:t>–</a:t>
            </a:r>
            <a:r>
              <a:rPr lang="en-US" sz="2000" dirty="0"/>
              <a:t> </a:t>
            </a:r>
            <a:r>
              <a:rPr lang="en-US" sz="2000" dirty="0" smtClean="0"/>
              <a:t>number of disk operations (e.g.: seeks</a:t>
            </a:r>
            <a:r>
              <a:rPr lang="en-US" sz="2000" dirty="0"/>
              <a:t>) </a:t>
            </a:r>
            <a:r>
              <a:rPr lang="en-US" sz="2000" dirty="0" smtClean="0"/>
              <a:t>optimized based </a:t>
            </a:r>
            <a:r>
              <a:rPr lang="en-US" sz="2000" dirty="0"/>
              <a:t>on database </a:t>
            </a:r>
            <a:r>
              <a:rPr lang="en-US" sz="2000" dirty="0" smtClean="0"/>
              <a:t>size</a:t>
            </a:r>
          </a:p>
          <a:p>
            <a:pPr marL="287338" indent="-1635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Examples:</a:t>
            </a:r>
          </a:p>
          <a:p>
            <a:pPr marL="468313" lvl="1" indent="-1635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dirty="0" smtClean="0"/>
              <a:t>500,000 </a:t>
            </a:r>
            <a:r>
              <a:rPr lang="en-US" sz="1600" dirty="0"/>
              <a:t>row database requires  </a:t>
            </a:r>
            <a:r>
              <a:rPr lang="en-US" sz="1600" b="1" dirty="0" smtClean="0"/>
              <a:t>1 seek</a:t>
            </a:r>
            <a:endParaRPr lang="en-US" sz="1600" dirty="0"/>
          </a:p>
          <a:p>
            <a:pPr marL="468313" lvl="1" indent="-1635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dirty="0"/>
              <a:t>10,000,000 row database requires  </a:t>
            </a:r>
            <a:r>
              <a:rPr lang="en-US" sz="1600" b="1" dirty="0" smtClean="0"/>
              <a:t>1 seek</a:t>
            </a:r>
          </a:p>
          <a:p>
            <a:pPr marL="287338" indent="-1635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CASI Tree </a:t>
            </a:r>
            <a:r>
              <a:rPr lang="en-US" sz="2000" dirty="0" smtClean="0"/>
              <a:t>designed </a:t>
            </a:r>
            <a:r>
              <a:rPr lang="en-US" sz="2000" dirty="0"/>
              <a:t>to eliminate seeks; </a:t>
            </a:r>
            <a:r>
              <a:rPr lang="en-US" sz="2000" dirty="0" smtClean="0"/>
              <a:t>forces </a:t>
            </a:r>
            <a:r>
              <a:rPr lang="en-US" sz="2000" dirty="0"/>
              <a:t>all reads to be optimized for sequential access </a:t>
            </a:r>
          </a:p>
        </p:txBody>
      </p:sp>
      <p:sp>
        <p:nvSpPr>
          <p:cNvPr id="9" name="TextBox 8">
            <a:hlinkClick r:id="rId2"/>
          </p:cNvPr>
          <p:cNvSpPr txBox="1"/>
          <p:nvPr/>
        </p:nvSpPr>
        <p:spPr>
          <a:xfrm>
            <a:off x="302653" y="4674740"/>
            <a:ext cx="41513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/>
            <a:r>
              <a:rPr lang="en-US" sz="1600" b="1" dirty="0" smtClean="0"/>
              <a:t>* 	</a:t>
            </a:r>
            <a:r>
              <a:rPr lang="en-US" sz="1400" b="1" dirty="0" smtClean="0"/>
              <a:t>https</a:t>
            </a:r>
            <a:r>
              <a:rPr lang="en-US" sz="1400" b="1" dirty="0"/>
              <a:t>://</a:t>
            </a:r>
            <a:r>
              <a:rPr lang="en-US" sz="1400" b="1" dirty="0" smtClean="0"/>
              <a:t>dev.mysql.com/doc/refman/5.5/en/ estimating-performance.html</a:t>
            </a:r>
            <a:endParaRPr lang="en-US" sz="1400" b="1" dirty="0"/>
          </a:p>
        </p:txBody>
      </p:sp>
      <p:pic>
        <p:nvPicPr>
          <p:cNvPr id="12" name="Picture 2" descr="MySQ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355" y="5658930"/>
            <a:ext cx="1534642" cy="795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9960" y="5712396"/>
            <a:ext cx="2404551" cy="68829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1092" y="5894707"/>
            <a:ext cx="2034496" cy="323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95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en-US" smtClean="0"/>
              <a:t>     </a:t>
            </a:r>
            <a:r>
              <a:rPr lang="en-US" sz="1200" smtClean="0">
                <a:solidFill>
                  <a:srgbClr val="898989"/>
                </a:solidFill>
              </a:rPr>
              <a:t>CloudTree, Inc. – Confidential      </a:t>
            </a:r>
            <a:fld id="{E1604F8D-38F9-6F40-9D61-BA6EA1D76420}" type="slidenum">
              <a:rPr lang="en-US" sz="1200" smtClean="0">
                <a:solidFill>
                  <a:srgbClr val="898989"/>
                </a:solidFill>
              </a:rPr>
              <a:pPr algn="r"/>
              <a:t>9</a:t>
            </a:fld>
            <a:endParaRPr lang="en-US" sz="1200" dirty="0">
              <a:solidFill>
                <a:srgbClr val="898989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Results: Hyper-Efficient Disk I/O</a:t>
            </a:r>
          </a:p>
        </p:txBody>
      </p:sp>
      <p:sp>
        <p:nvSpPr>
          <p:cNvPr id="6" name="Content Placeholder 6"/>
          <p:cNvSpPr txBox="1">
            <a:spLocks/>
          </p:cNvSpPr>
          <p:nvPr/>
        </p:nvSpPr>
        <p:spPr>
          <a:xfrm>
            <a:off x="1339403" y="5074277"/>
            <a:ext cx="6465194" cy="1450020"/>
          </a:xfrm>
          <a:prstGeom prst="rect">
            <a:avLst/>
          </a:prstGeom>
          <a:solidFill>
            <a:srgbClr val="C4D0DE"/>
          </a:solidFill>
          <a:ln>
            <a:solidFill>
              <a:srgbClr val="1B346D"/>
            </a:solidFill>
          </a:ln>
          <a:effectLst>
            <a:outerShdw blurRad="38100" dist="38100" dir="5400000" sx="101000" sy="101000" algn="tl" rotWithShape="0">
              <a:prstClr val="black">
                <a:alpha val="40000"/>
              </a:prstClr>
            </a:outerShdw>
          </a:effectLst>
        </p:spPr>
        <p:txBody>
          <a:bodyPr lIns="0" rIns="0" anchor="ctr" anchorCtr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9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900"/>
              </a:spcBef>
              <a:buSzPct val="80000"/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600"/>
              </a:spcBef>
              <a:buSzPct val="80000"/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7338" indent="-163513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2000" b="1" dirty="0" smtClean="0"/>
              <a:t>78% reduction in disk </a:t>
            </a:r>
            <a:r>
              <a:rPr lang="en-US" sz="2000" b="1" dirty="0"/>
              <a:t>seeks </a:t>
            </a:r>
            <a:r>
              <a:rPr lang="en-US" sz="2000" b="1" dirty="0" smtClean="0"/>
              <a:t>compared </a:t>
            </a:r>
            <a:r>
              <a:rPr lang="en-US" sz="2000" b="1" dirty="0"/>
              <a:t>to </a:t>
            </a:r>
            <a:r>
              <a:rPr lang="en-US" sz="2000" b="1" dirty="0" smtClean="0"/>
              <a:t>InnoDB</a:t>
            </a:r>
          </a:p>
          <a:p>
            <a:pPr marL="287338" indent="-163513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b="1" dirty="0"/>
              <a:t>For 1M rows, worst case SysBench latency is 39ms (DeepDB) vs. 24,561ms (InnoDB)</a:t>
            </a:r>
          </a:p>
          <a:p>
            <a:pPr marL="287338" indent="-163513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b="1" dirty="0"/>
              <a:t>Provides SSD-like performance on HDD’s</a:t>
            </a:r>
          </a:p>
          <a:p>
            <a:pPr marL="287338" indent="-163513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b="1" dirty="0"/>
              <a:t>Extends wear life of SSD’s by an order of </a:t>
            </a:r>
            <a:r>
              <a:rPr lang="en-US" sz="2000" b="1" dirty="0" smtClean="0"/>
              <a:t>magnitude</a:t>
            </a:r>
            <a:endParaRPr lang="en-US" sz="20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7549" y="3727652"/>
            <a:ext cx="1101757" cy="31537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9805" y="1938392"/>
            <a:ext cx="1017245" cy="1618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777" y="1083036"/>
            <a:ext cx="5952447" cy="3862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35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64064</TotalTime>
  <Words>967</Words>
  <Application>Microsoft Office PowerPoint</Application>
  <PresentationFormat>On-screen Show (4:3)</PresentationFormat>
  <Paragraphs>191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Introductions</vt:lpstr>
      <vt:lpstr>PowerPoint Presentation</vt:lpstr>
      <vt:lpstr>PowerPoint Presentation</vt:lpstr>
      <vt:lpstr>Traditional Database Architecture</vt:lpstr>
      <vt:lpstr>A New Approach to Database Architecture</vt:lpstr>
      <vt:lpstr>Advantages for Write Operations</vt:lpstr>
      <vt:lpstr>Advantages for Read Operations</vt:lpstr>
      <vt:lpstr>The Results: Hyper-Efficient Disk I/O</vt:lpstr>
      <vt:lpstr>The Results: Industry-Standard Benchmarks</vt:lpstr>
      <vt:lpstr>DeepDB: Installs Quickly Replacing InnoDB</vt:lpstr>
      <vt:lpstr>DeepDB: Value Proposition Summary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 Strategy</dc:title>
  <dc:creator>Michael Skubisz</dc:creator>
  <cp:lastModifiedBy>Rob Miller</cp:lastModifiedBy>
  <cp:revision>501</cp:revision>
  <cp:lastPrinted>2012-09-21T16:29:05Z</cp:lastPrinted>
  <dcterms:created xsi:type="dcterms:W3CDTF">2012-06-29T22:19:45Z</dcterms:created>
  <dcterms:modified xsi:type="dcterms:W3CDTF">2013-02-15T17:52:43Z</dcterms:modified>
</cp:coreProperties>
</file>