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3"/>
  </p:notesMasterIdLst>
  <p:handoutMasterIdLst>
    <p:handoutMasterId r:id="rId24"/>
  </p:handoutMasterIdLst>
  <p:sldIdLst>
    <p:sldId id="368" r:id="rId2"/>
    <p:sldId id="492" r:id="rId3"/>
    <p:sldId id="495" r:id="rId4"/>
    <p:sldId id="498" r:id="rId5"/>
    <p:sldId id="499" r:id="rId6"/>
    <p:sldId id="481" r:id="rId7"/>
    <p:sldId id="467" r:id="rId8"/>
    <p:sldId id="485" r:id="rId9"/>
    <p:sldId id="493" r:id="rId10"/>
    <p:sldId id="496" r:id="rId11"/>
    <p:sldId id="500" r:id="rId12"/>
    <p:sldId id="501" r:id="rId13"/>
    <p:sldId id="502" r:id="rId14"/>
    <p:sldId id="503" r:id="rId15"/>
    <p:sldId id="504" r:id="rId16"/>
    <p:sldId id="491" r:id="rId17"/>
    <p:sldId id="509" r:id="rId18"/>
    <p:sldId id="507" r:id="rId19"/>
    <p:sldId id="508" r:id="rId20"/>
    <p:sldId id="506" r:id="rId21"/>
    <p:sldId id="505" r:id="rId22"/>
  </p:sldIdLst>
  <p:sldSz cx="9144000" cy="6858000" type="screen4x3"/>
  <p:notesSz cx="7010400" cy="9296400"/>
  <p:custDataLst>
    <p:tags r:id="rId25"/>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CD682"/>
    <a:srgbClr val="FF0000"/>
    <a:srgbClr val="51A5C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732" autoAdjust="0"/>
  </p:normalViewPr>
  <p:slideViewPr>
    <p:cSldViewPr>
      <p:cViewPr varScale="1">
        <p:scale>
          <a:sx n="96" d="100"/>
          <a:sy n="96" d="100"/>
        </p:scale>
        <p:origin x="-414" y="-102"/>
      </p:cViewPr>
      <p:guideLst>
        <p:guide orient="horz" pos="2160"/>
        <p:guide pos="2880"/>
      </p:guideLst>
    </p:cSldViewPr>
  </p:slideViewPr>
  <p:notesTextViewPr>
    <p:cViewPr>
      <p:scale>
        <a:sx n="150" d="100"/>
        <a:sy n="15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title>
      <c:tx>
        <c:rich>
          <a:bodyPr/>
          <a:lstStyle/>
          <a:p>
            <a:pPr>
              <a:defRPr sz="3600"/>
            </a:pPr>
            <a:r>
              <a:rPr lang="en-US" sz="3600"/>
              <a:t>GHeL</a:t>
            </a:r>
            <a:r>
              <a:rPr lang="en-US" sz="3600" baseline="0"/>
              <a:t> Learners - USAID vs. Other</a:t>
            </a:r>
            <a:endParaRPr lang="en-US" sz="3600"/>
          </a:p>
        </c:rich>
      </c:tx>
      <c:layout/>
    </c:title>
    <c:plotArea>
      <c:layout>
        <c:manualLayout>
          <c:layoutTarget val="inner"/>
          <c:xMode val="edge"/>
          <c:yMode val="edge"/>
          <c:x val="0.14828458942632292"/>
          <c:y val="0.14871959755030792"/>
          <c:w val="0.72724055326418302"/>
          <c:h val="0.76360258092738398"/>
        </c:manualLayout>
      </c:layout>
      <c:pieChart>
        <c:varyColors val="1"/>
        <c:ser>
          <c:idx val="0"/>
          <c:order val="0"/>
          <c:dLbls>
            <c:txPr>
              <a:bodyPr/>
              <a:lstStyle/>
              <a:p>
                <a:pPr>
                  <a:defRPr sz="2000"/>
                </a:pPr>
                <a:endParaRPr lang="en-US"/>
              </a:p>
            </c:txPr>
            <c:showCatName val="1"/>
            <c:showPercent val="1"/>
            <c:showLeaderLines val="1"/>
          </c:dLbls>
          <c:cat>
            <c:strRef>
              <c:f>Sheet1!$A$1:$A$2</c:f>
              <c:strCache>
                <c:ptCount val="2"/>
                <c:pt idx="0">
                  <c:v>USAID learners</c:v>
                </c:pt>
                <c:pt idx="1">
                  <c:v>Other learners</c:v>
                </c:pt>
              </c:strCache>
            </c:strRef>
          </c:cat>
          <c:val>
            <c:numRef>
              <c:f>Sheet1!$B$1:$B$2</c:f>
              <c:numCache>
                <c:formatCode>#,##0</c:formatCode>
                <c:ptCount val="2"/>
                <c:pt idx="0">
                  <c:v>2958</c:v>
                </c:pt>
                <c:pt idx="1">
                  <c:v>12287</c:v>
                </c:pt>
              </c:numCache>
            </c:numRef>
          </c:val>
        </c:ser>
        <c:dLbls>
          <c:showCatName val="1"/>
          <c:showPercent val="1"/>
        </c:dLbls>
        <c:firstSliceAng val="0"/>
      </c:pieChart>
    </c:plotArea>
    <c:plotVisOnly val="1"/>
    <c:dispBlanksAs val="zero"/>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EFF9C7C2-DEFC-4AF9-BDE4-E4604D4614FE}" type="datetime1">
              <a:rPr lang="en-US"/>
              <a:pPr>
                <a:defRPr/>
              </a:pPr>
              <a:t>5/16/2013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7DE89FFC-C9FA-4E05-85AE-B75580057832}" type="slidenum">
              <a:rPr lang="en-US"/>
              <a:pPr>
                <a:defRPr/>
              </a:pPr>
              <a:t>‹#›</a:t>
            </a:fld>
            <a:endParaRPr lang="en-US"/>
          </a:p>
        </p:txBody>
      </p:sp>
    </p:spTree>
    <p:extLst>
      <p:ext uri="{BB962C8B-B14F-4D97-AF65-F5344CB8AC3E}">
        <p14:creationId xmlns:p14="http://schemas.microsoft.com/office/powerpoint/2010/main" xmlns="" val="2377196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133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ea typeface="+mn-ea"/>
                <a:cs typeface="Arial"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ea typeface="+mn-ea"/>
                <a:cs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cs typeface="Arial" charset="0"/>
              </a:defRPr>
            </a:lvl1pPr>
          </a:lstStyle>
          <a:p>
            <a:pPr>
              <a:defRPr/>
            </a:pPr>
            <a:fld id="{F07765DC-0A67-45A2-8DD1-36919BA2245B}" type="slidenum">
              <a:rPr lang="en-US"/>
              <a:pPr>
                <a:defRPr/>
              </a:pPr>
              <a:t>‹#›</a:t>
            </a:fld>
            <a:endParaRPr lang="en-US"/>
          </a:p>
        </p:txBody>
      </p:sp>
    </p:spTree>
    <p:extLst>
      <p:ext uri="{BB962C8B-B14F-4D97-AF65-F5344CB8AC3E}">
        <p14:creationId xmlns:p14="http://schemas.microsoft.com/office/powerpoint/2010/main" xmlns="" val="973151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107"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107"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107"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107"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107"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feedthefuture.gov/"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9AC8565-BC9C-4A37-9042-5FD0BFF16A7C}" type="slidenum">
              <a:rPr lang="en-US" sz="1200"/>
              <a:pPr algn="r" eaLnBrk="1" hangingPunct="1"/>
              <a:t>1</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457200"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The goal of the project was to make GHeL:</a:t>
            </a:r>
          </a:p>
          <a:p>
            <a:pPr>
              <a:buFontTx/>
              <a:buChar char="•"/>
            </a:pPr>
            <a:r>
              <a:rPr lang="en-US" smtClean="0"/>
              <a:t>Modernized with an updated and cleaner look as we add new content </a:t>
            </a:r>
          </a:p>
          <a:p>
            <a:pPr>
              <a:buFontTx/>
              <a:buChar char="•"/>
            </a:pPr>
            <a:r>
              <a:rPr lang="en-US" smtClean="0"/>
              <a:t>A collaborative space and include features, such as user ranking of courses and a space for learners and instructors to interact </a:t>
            </a:r>
          </a:p>
          <a:p>
            <a:pPr>
              <a:buFontTx/>
              <a:buChar char="•"/>
            </a:pPr>
            <a:r>
              <a:rPr lang="en-US" smtClean="0"/>
              <a:t>A portal to more distance learning resources and courses </a:t>
            </a:r>
          </a:p>
          <a:p>
            <a:pPr>
              <a:buFontTx/>
              <a:buChar char="•"/>
            </a:pPr>
            <a:r>
              <a:rPr lang="en-US" smtClean="0"/>
              <a:t>SCORM compliant, or content sharing friendly, and allow for the integration of courses onto other platforms and vice-versa</a:t>
            </a:r>
          </a:p>
          <a:p>
            <a:pPr>
              <a:buFontTx/>
              <a:buChar char="•"/>
            </a:pPr>
            <a:r>
              <a:rPr lang="en-US" smtClean="0"/>
              <a:t>Based on open source technology</a:t>
            </a:r>
          </a:p>
          <a:p>
            <a:endParaRPr 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FA49A2A-F9AD-4025-9635-B06174D56D6B}" type="slidenum">
              <a:rPr lang="en-US" smtClean="0"/>
              <a:pPr eaLnBrk="1" hangingPunct="1"/>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3840800-82F3-46D9-9A68-F9A785DF9C34}" type="slidenum">
              <a:rPr lang="en-US" smtClean="0"/>
              <a:pPr eaLnBrk="1" hangingPunct="1"/>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7892E16-B540-444C-822A-A42489B4E12C}" type="slidenum">
              <a:rPr lang="en-US" sz="1200"/>
              <a:pPr algn="r" eaLnBrk="1" hangingPunct="1"/>
              <a:t>12</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buFontTx/>
              <a:buChar char="•"/>
            </a:pPr>
            <a:r>
              <a:rPr lang="en-US" smtClean="0"/>
              <a:t>Site wide glossary enables course authors to use vetted terms within their courses. </a:t>
            </a:r>
          </a:p>
          <a:p>
            <a:pPr eaLnBrk="1" hangingPunct="1">
              <a:buFontTx/>
              <a:buChar char="•"/>
            </a:pPr>
            <a:r>
              <a:rPr lang="en-US" smtClean="0"/>
              <a:t>Helps maintain consistency in messaging across the course offerings.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C479024-56CF-4E53-B8E8-E672030ADB61}" type="slidenum">
              <a:rPr lang="en-US" sz="1200"/>
              <a:pPr algn="r" eaLnBrk="1" hangingPunct="1"/>
              <a:t>13</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Extensive and cumbersome technical review of courses is made easier by a in-line feedback feature for courses in development.</a:t>
            </a:r>
          </a:p>
          <a:p>
            <a:pPr eaLnBrk="1" hangingPunct="1"/>
            <a:endParaRPr lang="en-US" smtClean="0"/>
          </a:p>
          <a:p>
            <a:pPr eaLnBrk="1" hangingPunct="1"/>
            <a:r>
              <a:rPr lang="en-US" smtClean="0"/>
              <a:t>The days of faxing comments is coming to a close!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92923C5-2729-4E4F-99E5-5BFA503E20FC}" type="slidenum">
              <a:rPr lang="en-US" sz="1200"/>
              <a:pPr algn="r" eaLnBrk="1" hangingPunct="1"/>
              <a:t>14</a:t>
            </a:fld>
            <a:endParaRPr lang="en-US" sz="12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Action plan is a mandatory element in the workflow to getting a certificate of completion. Action plan are also now available to learners on the site. </a:t>
            </a:r>
          </a:p>
          <a:p>
            <a:pPr eaLnBrk="1" hangingPunct="1"/>
            <a:endParaRPr lang="en-US" smtClean="0"/>
          </a:p>
          <a:p>
            <a:pPr eaLnBrk="1" hangingPunct="1"/>
            <a:r>
              <a:rPr lang="en-US" smtClean="0"/>
              <a:t>After so many years of “smile sheet data” we have moved more towards application and use of knowledge. Ideally this would be an element of conversation amongst learners and used as part of a blended learning approach.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7962EA2C-1224-4439-988B-A7E466E6D424}" type="slidenum">
              <a:rPr lang="en-US" sz="1200"/>
              <a:pPr algn="r" eaLnBrk="1" hangingPunct="1"/>
              <a:t>15</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We’ve had large demand for course content in offline formats. This has been expensive and required a substantial LOE to address in the past.</a:t>
            </a:r>
          </a:p>
          <a:p>
            <a:pPr eaLnBrk="1" hangingPunct="1"/>
            <a:endParaRPr lang="en-US" smtClean="0"/>
          </a:p>
          <a:p>
            <a:pPr eaLnBrk="1" hangingPunct="1"/>
            <a:r>
              <a:rPr lang="en-US" smtClean="0"/>
              <a:t>The new site offers 4 offline reading features that are automatically created when the course is built.</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BAD62F0-D164-4A21-A29A-8900E77384A6}" type="slidenum">
              <a:rPr lang="en-US" sz="1200"/>
              <a:pPr algn="r" eaLnBrk="1" hangingPunct="1"/>
              <a:t>16</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aseline="0" dirty="0" smtClean="0"/>
              <a:t>USAID is increasingly using open source platforms and has used </a:t>
            </a:r>
            <a:r>
              <a:rPr lang="en-US" baseline="0" dirty="0" err="1" smtClean="0"/>
              <a:t>Drupal</a:t>
            </a:r>
            <a:r>
              <a:rPr lang="en-US" baseline="0" dirty="0" smtClean="0"/>
              <a:t> for several high profile sites in the last few years. The main USAID website was recently redesigned and used </a:t>
            </a:r>
            <a:r>
              <a:rPr lang="en-US" baseline="0" dirty="0" err="1" smtClean="0"/>
              <a:t>Drupal</a:t>
            </a:r>
            <a:r>
              <a:rPr lang="en-US" baseline="0" dirty="0" smtClean="0"/>
              <a:t>. </a:t>
            </a:r>
            <a:endParaRPr lang="en-US" baseline="0" dirty="0" smtClean="0"/>
          </a:p>
          <a:p>
            <a:pPr eaLnBrk="1" hangingPunct="1"/>
            <a:endParaRPr lang="en-US" baseline="0" dirty="0" smtClean="0"/>
          </a:p>
          <a:p>
            <a:pPr eaLnBrk="1" hangingPunct="1"/>
            <a:r>
              <a:rPr lang="en-US" baseline="0" dirty="0" smtClean="0"/>
              <a:t>The Agriculture and Food Security folks </a:t>
            </a:r>
            <a:r>
              <a:rPr lang="en-US" sz="1200" b="1" i="0" u="sng" kern="1200" dirty="0" smtClean="0">
                <a:solidFill>
                  <a:schemeClr val="tx1"/>
                </a:solidFill>
                <a:effectLst/>
                <a:latin typeface="Arial" charset="0"/>
                <a:ea typeface="Arial" pitchFamily="-107" charset="0"/>
                <a:cs typeface="Arial" charset="0"/>
                <a:hlinkClick r:id="rId3"/>
              </a:rPr>
              <a:t>Feed </a:t>
            </a:r>
            <a:r>
              <a:rPr lang="en-US" sz="1200" b="1" i="0" u="sng" kern="1200" dirty="0" smtClean="0">
                <a:solidFill>
                  <a:schemeClr val="tx1"/>
                </a:solidFill>
                <a:effectLst/>
                <a:latin typeface="Arial" charset="0"/>
                <a:ea typeface="Arial" pitchFamily="-107" charset="0"/>
                <a:cs typeface="Arial" charset="0"/>
                <a:hlinkClick r:id="rId3"/>
              </a:rPr>
              <a:t>the Future</a:t>
            </a:r>
            <a:r>
              <a:rPr lang="en-US" sz="1200" b="0" i="0" kern="1200" dirty="0" smtClean="0">
                <a:solidFill>
                  <a:schemeClr val="tx1"/>
                </a:solidFill>
                <a:effectLst/>
                <a:latin typeface="Arial" charset="0"/>
                <a:ea typeface="Arial" pitchFamily="-107" charset="0"/>
                <a:cs typeface="Arial" charset="0"/>
              </a:rPr>
              <a:t> initiative, </a:t>
            </a:r>
            <a:r>
              <a:rPr lang="en-US" sz="1200" b="0" i="0" kern="1200" dirty="0" smtClean="0">
                <a:solidFill>
                  <a:schemeClr val="tx1"/>
                </a:solidFill>
                <a:effectLst/>
                <a:latin typeface="Arial" charset="0"/>
                <a:ea typeface="Arial" pitchFamily="-107" charset="0"/>
                <a:cs typeface="Arial" charset="0"/>
              </a:rPr>
              <a:t>also has a collaborative site</a:t>
            </a:r>
            <a:r>
              <a:rPr lang="en-US" sz="1200" b="0" i="0" kern="1200" baseline="0" dirty="0" smtClean="0">
                <a:solidFill>
                  <a:schemeClr val="tx1"/>
                </a:solidFill>
                <a:effectLst/>
                <a:latin typeface="Arial" charset="0"/>
                <a:ea typeface="Arial" pitchFamily="-107" charset="0"/>
                <a:cs typeface="Arial" charset="0"/>
              </a:rPr>
              <a:t> that is based in </a:t>
            </a:r>
            <a:r>
              <a:rPr lang="en-US" sz="1200" b="0" i="0" kern="1200" baseline="0" dirty="0" err="1" smtClean="0">
                <a:solidFill>
                  <a:schemeClr val="tx1"/>
                </a:solidFill>
                <a:effectLst/>
                <a:latin typeface="Arial" charset="0"/>
                <a:ea typeface="Arial" pitchFamily="-107" charset="0"/>
                <a:cs typeface="Arial" charset="0"/>
              </a:rPr>
              <a:t>Drupal</a:t>
            </a:r>
            <a:r>
              <a:rPr lang="en-US" sz="1200" b="0" i="0" kern="1200" dirty="0" smtClean="0">
                <a:solidFill>
                  <a:schemeClr val="tx1"/>
                </a:solidFill>
                <a:effectLst/>
                <a:latin typeface="Arial" charset="0"/>
                <a:ea typeface="Arial" pitchFamily="-107" charset="0"/>
                <a:cs typeface="Arial" charset="0"/>
              </a:rPr>
              <a:t>.</a:t>
            </a:r>
            <a:endParaRPr lang="en-US" sz="1200" b="0" i="0" kern="1200" dirty="0" smtClean="0">
              <a:solidFill>
                <a:schemeClr val="tx1"/>
              </a:solidFill>
              <a:effectLst/>
              <a:latin typeface="Arial" charset="0"/>
              <a:cs typeface="Arial" charset="0"/>
            </a:endParaRPr>
          </a:p>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CBAD62F0-D164-4A21-A29A-8900E77384A6}" type="slidenum">
              <a:rPr lang="en-US" sz="1200"/>
              <a:pPr algn="r" eaLnBrk="1" hangingPunct="1"/>
              <a:t>17</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dirty="0" smtClean="0"/>
              <a:t>For </a:t>
            </a:r>
            <a:r>
              <a:rPr lang="en-US" dirty="0" err="1" smtClean="0"/>
              <a:t>GHeL</a:t>
            </a:r>
            <a:r>
              <a:rPr lang="en-US" dirty="0" smtClean="0"/>
              <a:t>, we wanted to be consistent</a:t>
            </a:r>
            <a:r>
              <a:rPr lang="en-US" baseline="0" dirty="0" smtClean="0"/>
              <a:t> with donor trends, but also nearly the entire K4Health portfolio is build in </a:t>
            </a:r>
            <a:r>
              <a:rPr lang="en-US" baseline="0" dirty="0" err="1" smtClean="0"/>
              <a:t>Drupal</a:t>
            </a:r>
            <a:r>
              <a:rPr lang="en-US" baseline="0" dirty="0" smtClean="0"/>
              <a:t> so we have the staff to support it, and we wanted to make future integration as easy as possible.</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55A3274-FEC5-4D2B-9E17-42FA28C01F41}" type="slidenum">
              <a:rPr lang="en-US" sz="1200"/>
              <a:pPr algn="r" eaLnBrk="1" hangingPunct="1"/>
              <a:t>18</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600"/>
              </a:spcAft>
            </a:pPr>
            <a:endParaRPr lang="en-GB" smtClean="0"/>
          </a:p>
          <a:p>
            <a:pPr>
              <a:lnSpc>
                <a:spcPct val="90000"/>
              </a:lnSpc>
            </a:pPr>
            <a:endParaRPr lang="en-GB"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7BBF995-96F7-4216-A718-F64A756ED03D}" type="slidenum">
              <a:rPr lang="en-US" sz="1200"/>
              <a:pPr algn="r" eaLnBrk="1" hangingPunct="1"/>
              <a:t>19</a:t>
            </a:fld>
            <a:endParaRPr lang="en-US"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600"/>
              </a:spcAft>
            </a:pPr>
            <a:endParaRPr lang="en-GB" dirty="0" smtClean="0"/>
          </a:p>
          <a:p>
            <a:pPr>
              <a:lnSpc>
                <a:spcPct val="90000"/>
              </a:lnSpc>
            </a:pPr>
            <a:endParaRPr lang="en-GB" dirty="0" smtClean="0"/>
          </a:p>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EF031749-5579-435D-B386-F9016B7CE521}" type="slidenum">
              <a:rPr lang="en-US" sz="1200"/>
              <a:pPr algn="r" eaLnBrk="1" hangingPunct="1"/>
              <a:t>2</a:t>
            </a:fld>
            <a:endParaRPr 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457200"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FD6C7154-69FF-4173-9699-28F71AF81120}" type="slidenum">
              <a:rPr lang="en-US" sz="1200"/>
              <a:pPr algn="r" eaLnBrk="1" hangingPunct="1"/>
              <a:t>20</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600"/>
              </a:spcAft>
            </a:pPr>
            <a:r>
              <a:rPr lang="en-GB" dirty="0" smtClean="0"/>
              <a:t>We will be rolling out new features that will</a:t>
            </a:r>
            <a:r>
              <a:rPr lang="en-GB" baseline="0" dirty="0" smtClean="0"/>
              <a:t> help foster a learning community and support our increasing blended learning work with partners in developing countries.</a:t>
            </a:r>
          </a:p>
          <a:p>
            <a:pPr>
              <a:spcAft>
                <a:spcPts val="600"/>
              </a:spcAft>
            </a:pPr>
            <a:endParaRPr lang="en-GB" dirty="0" smtClean="0"/>
          </a:p>
          <a:p>
            <a:pPr>
              <a:lnSpc>
                <a:spcPct val="90000"/>
              </a:lnSpc>
            </a:pPr>
            <a:r>
              <a:rPr lang="en-GB" dirty="0" smtClean="0"/>
              <a:t>We are working on contribution details....</a:t>
            </a:r>
          </a:p>
          <a:p>
            <a:pPr>
              <a:lnSpc>
                <a:spcPct val="90000"/>
              </a:lnSpc>
            </a:pPr>
            <a:endParaRPr lang="en-GB" dirty="0" smtClean="0"/>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3C3A10CF-8DE5-41EF-AE76-AD2D5C9D5DF0}" type="slidenum">
              <a:rPr lang="en-US" sz="1200"/>
              <a:pPr algn="r" eaLnBrk="1" hangingPunct="1"/>
              <a:t>21</a:t>
            </a:fld>
            <a:endParaRPr 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spcAft>
                <a:spcPts val="600"/>
              </a:spcAft>
            </a:pPr>
            <a:endParaRPr lang="en-GB" dirty="0" smtClean="0"/>
          </a:p>
          <a:p>
            <a:pPr>
              <a:lnSpc>
                <a:spcPct val="90000"/>
              </a:lnSpc>
            </a:pPr>
            <a:endParaRPr lang="en-GB"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26C16F1-0561-4C72-AAE1-1EC01302C7C0}" type="slidenum">
              <a:rPr lang="en-US" sz="1200"/>
              <a:pPr algn="r" eaLnBrk="1" hangingPunct="1"/>
              <a:t>3</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457200"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sz="1100" dirty="0" smtClean="0"/>
              <a:t>Started in 2005</a:t>
            </a:r>
          </a:p>
          <a:p>
            <a:pPr>
              <a:buFontTx/>
              <a:buChar char="•"/>
            </a:pPr>
            <a:r>
              <a:rPr lang="en-US" sz="1100" dirty="0" smtClean="0"/>
              <a:t>Partnership b/w USAID and JHU and MSH</a:t>
            </a:r>
          </a:p>
          <a:p>
            <a:pPr>
              <a:buFontTx/>
              <a:buChar char="•"/>
            </a:pPr>
            <a:r>
              <a:rPr lang="en-US" dirty="0" smtClean="0"/>
              <a:t>Initial goal to provide worldwide health staff with access to state of the art technical global health information on global health topics</a:t>
            </a:r>
            <a:r>
              <a:rPr lang="en-US" baseline="0" dirty="0" smtClean="0"/>
              <a:t> and health programming in USAID health projects</a:t>
            </a:r>
            <a:endParaRPr lang="en-US" dirty="0" smtClean="0"/>
          </a:p>
          <a:p>
            <a:pPr>
              <a:buFontTx/>
              <a:buChar char="•"/>
            </a:pPr>
            <a:r>
              <a:rPr lang="en-US" dirty="0" smtClean="0"/>
              <a:t>Demand for information is staggering and the audience grew well beyond initial estimates</a:t>
            </a:r>
            <a:endParaRPr lang="en-US" sz="1100" dirty="0"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BE6623-6F96-4050-B941-C187CAFCABEF}" type="slidenum">
              <a:rPr lang="en-US" smtClean="0"/>
              <a:pPr eaLnBrk="1" hangingPunct="1"/>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B55A8FC-66FF-4DA8-B783-64AC8AD6D03E}" type="slidenum">
              <a:rPr lang="en-US" smtClean="0"/>
              <a:pPr eaLnBrk="1" hangingPunct="1"/>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dirty="0" smtClean="0"/>
              <a:t>Health</a:t>
            </a:r>
            <a:r>
              <a:rPr lang="en-US" baseline="0" dirty="0" smtClean="0"/>
              <a:t> </a:t>
            </a:r>
            <a:r>
              <a:rPr lang="en-US" dirty="0" smtClean="0"/>
              <a:t>officers primary audience – 20% of users</a:t>
            </a:r>
          </a:p>
          <a:p>
            <a:pPr>
              <a:buFontTx/>
              <a:buChar char="•"/>
            </a:pPr>
            <a:r>
              <a:rPr lang="en-US" dirty="0" smtClean="0"/>
              <a:t>80% of users non-USAID</a:t>
            </a:r>
          </a:p>
          <a:p>
            <a:pPr>
              <a:buFontTx/>
              <a:buChar char="•"/>
            </a:pPr>
            <a:r>
              <a:rPr lang="en-US" dirty="0" smtClean="0"/>
              <a:t>Most users are in developing countries, low bandwidth, often shared computers</a:t>
            </a:r>
          </a:p>
          <a:p>
            <a:pPr>
              <a:buFontTx/>
              <a:buChar char="•"/>
            </a:pPr>
            <a:r>
              <a:rPr lang="en-US" dirty="0" smtClean="0"/>
              <a:t>Huge demand for courses</a:t>
            </a:r>
          </a:p>
          <a:p>
            <a:pPr>
              <a:buFontTx/>
              <a:buChar char="•"/>
            </a:pPr>
            <a:r>
              <a:rPr lang="en-US" dirty="0" smtClean="0"/>
              <a:t>Minimal promotion efforts</a:t>
            </a:r>
          </a:p>
          <a:p>
            <a:endParaRPr lang="en-US" dirty="0" smtClean="0"/>
          </a:p>
        </p:txBody>
      </p:sp>
      <p:sp>
        <p:nvSpPr>
          <p:cNvPr id="286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78D66B5-114B-4252-B251-93673DE21274}" type="slidenum">
              <a:rPr lang="en-US" smtClean="0"/>
              <a:pPr eaLnBrk="1" hangingPunct="1"/>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A2164CBF-B0AD-4B16-B320-2FED55AED512}" type="slidenum">
              <a:rPr lang="en-US" sz="1200"/>
              <a:pPr algn="r" eaLnBrk="1" hangingPunct="1"/>
              <a:t>7</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Closing in on 100K registered learners, many learners average over 3 certificates each, nearly every country represented.</a:t>
            </a:r>
          </a:p>
          <a:p>
            <a:pPr eaLnBrk="1" hangingPunct="1"/>
            <a:endParaRPr lang="en-US" dirty="0" smtClean="0"/>
          </a:p>
          <a:p>
            <a:pPr eaLnBrk="1" hangingPunct="1"/>
            <a:r>
              <a:rPr lang="en-US" dirty="0" smtClean="0"/>
              <a:t>Most are programmatic, students and clinical.</a:t>
            </a:r>
          </a:p>
          <a:p>
            <a:pPr eaLnBrk="1" hangingPunct="1"/>
            <a:endParaRPr lang="en-US" dirty="0" smtClean="0"/>
          </a:p>
          <a:p>
            <a:pPr eaLnBrk="1" hangingPunct="1"/>
            <a:r>
              <a:rPr lang="en-US" dirty="0" smtClean="0"/>
              <a:t>Fact on fragile states (</a:t>
            </a:r>
            <a:r>
              <a:rPr lang="en-US" dirty="0" err="1" smtClean="0"/>
              <a:t>sara</a:t>
            </a:r>
            <a:r>
              <a:rPr lang="en-US" dirty="0" smtClean="0"/>
              <a:t> to add)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0A5027B-C854-4F31-ABCE-9D356C3952C7}" type="slidenum">
              <a:rPr lang="en-US" smtClean="0"/>
              <a:pPr eaLnBrk="1" hangingPunct="1"/>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Char char="•"/>
            </a:pPr>
            <a:r>
              <a:rPr lang="en-US" dirty="0" smtClean="0"/>
              <a:t>Cold Fusion legacy site</a:t>
            </a:r>
          </a:p>
          <a:p>
            <a:pPr>
              <a:buFontTx/>
              <a:buChar char="•"/>
            </a:pPr>
            <a:r>
              <a:rPr lang="en-US" dirty="0" smtClean="0"/>
              <a:t>Use of courses increasing but flexibility not changing with need </a:t>
            </a:r>
          </a:p>
          <a:p>
            <a:pPr>
              <a:buFontTx/>
              <a:buChar char="•"/>
            </a:pPr>
            <a:r>
              <a:rPr lang="en-US" dirty="0" smtClean="0"/>
              <a:t>Immense amount of content needed to transfer to new site and maintain functionality</a:t>
            </a:r>
          </a:p>
          <a:p>
            <a:endParaRPr lang="en-US" dirty="0"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8F0C902-54D8-448F-96C0-AA6753D24DFE}" type="slidenum">
              <a:rPr lang="en-US" smtClean="0"/>
              <a:pPr eaLnBrk="1" hangingPunct="1"/>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000">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B4FD3C0-3EA3-4618-AB0E-B19B9CB9D6E6}" type="datetime1">
              <a:rPr lang="en-US"/>
              <a:pPr>
                <a:defRPr/>
              </a:pPr>
              <a:t>5/16/2013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722E76-BFA2-46CD-BECE-204156AA8EEA}" type="slidenum">
              <a:rPr lang="en-US"/>
              <a:pPr>
                <a:defRPr/>
              </a:pPr>
              <a:t>‹#›</a:t>
            </a:fld>
            <a:endParaRPr lang="en-US"/>
          </a:p>
        </p:txBody>
      </p:sp>
    </p:spTree>
    <p:extLst>
      <p:ext uri="{BB962C8B-B14F-4D97-AF65-F5344CB8AC3E}">
        <p14:creationId xmlns:p14="http://schemas.microsoft.com/office/powerpoint/2010/main" xmlns="" val="42047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C7EF0A88-B716-4E31-B16D-8B2ED50B705E}" type="datetime1">
              <a:rPr lang="en-US"/>
              <a:pPr>
                <a:defRPr/>
              </a:pPr>
              <a:t>5/16/2013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ACB5F3-5285-42F4-BD7A-324BC8A3E995}" type="slidenum">
              <a:rPr lang="en-US"/>
              <a:pPr>
                <a:defRPr/>
              </a:pPr>
              <a:t>‹#›</a:t>
            </a:fld>
            <a:endParaRPr lang="en-US"/>
          </a:p>
        </p:txBody>
      </p:sp>
    </p:spTree>
    <p:extLst>
      <p:ext uri="{BB962C8B-B14F-4D97-AF65-F5344CB8AC3E}">
        <p14:creationId xmlns:p14="http://schemas.microsoft.com/office/powerpoint/2010/main" xmlns="" val="3927383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96261D-22A8-4259-A36C-127EFD1B91F1}" type="datetime1">
              <a:rPr lang="en-US"/>
              <a:pPr>
                <a:defRPr/>
              </a:pPr>
              <a:t>5/16/2013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5DE4B58-980A-488E-803F-CFA43D2FF908}" type="slidenum">
              <a:rPr lang="en-US"/>
              <a:pPr>
                <a:defRPr/>
              </a:pPr>
              <a:t>‹#›</a:t>
            </a:fld>
            <a:endParaRPr lang="en-US"/>
          </a:p>
        </p:txBody>
      </p:sp>
    </p:spTree>
    <p:extLst>
      <p:ext uri="{BB962C8B-B14F-4D97-AF65-F5344CB8AC3E}">
        <p14:creationId xmlns:p14="http://schemas.microsoft.com/office/powerpoint/2010/main" xmlns="" val="41889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BE08EB-4F54-4D34-B1DA-44958F1D3DE5}" type="datetime1">
              <a:rPr lang="en-US"/>
              <a:pPr>
                <a:defRPr/>
              </a:pPr>
              <a:t>5/16/2013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9F8647-42AB-4B81-BB13-9C990B9DE906}" type="slidenum">
              <a:rPr lang="en-US"/>
              <a:pPr>
                <a:defRPr/>
              </a:pPr>
              <a:t>‹#›</a:t>
            </a:fld>
            <a:endParaRPr lang="en-US"/>
          </a:p>
        </p:txBody>
      </p:sp>
    </p:spTree>
    <p:extLst>
      <p:ext uri="{BB962C8B-B14F-4D97-AF65-F5344CB8AC3E}">
        <p14:creationId xmlns:p14="http://schemas.microsoft.com/office/powerpoint/2010/main" xmlns="" val="31832650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charset="0"/>
              </a:defRPr>
            </a:lvl1pPr>
          </a:lstStyle>
          <a:p>
            <a:pPr>
              <a:defRPr/>
            </a:pPr>
            <a:fld id="{EAC83235-9BBC-4F10-90A6-CAB345AF7544}" type="datetime1">
              <a:rPr lang="en-US"/>
              <a:pPr>
                <a:defRPr/>
              </a:pPr>
              <a:t>5/16/2013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mn-ea"/>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BE5D0F06-AEA9-49EC-8096-98231D30F557}" type="slidenum">
              <a:rPr lang="en-US"/>
              <a:pPr>
                <a:defRPr/>
              </a:pPr>
              <a:t>‹#›</a:t>
            </a:fld>
            <a:endParaRPr lang="en-US"/>
          </a:p>
        </p:txBody>
      </p:sp>
      <p:pic>
        <p:nvPicPr>
          <p:cNvPr id="1031" name="Picture 18" descr="Horizontal_RGB_600"/>
          <p:cNvPicPr>
            <a:picLocks noChangeAspect="1" noChangeArrowheads="1"/>
          </p:cNvPicPr>
          <p:nvPr userDrawn="1"/>
        </p:nvPicPr>
        <p:blipFill>
          <a:blip r:embed="rId6" cstate="print">
            <a:extLst>
              <a:ext uri="{28A0092B-C50C-407E-A947-70E740481C1C}">
                <a14:useLocalDpi xmlns:a14="http://schemas.microsoft.com/office/drawing/2010/main" xmlns="" val="0"/>
              </a:ext>
            </a:extLst>
          </a:blip>
          <a:srcRect l="8005" r="8118" b="15912"/>
          <a:stretch>
            <a:fillRect/>
          </a:stretch>
        </p:blipFill>
        <p:spPr bwMode="auto">
          <a:xfrm>
            <a:off x="6691313" y="6019800"/>
            <a:ext cx="1992312"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3" descr="K4Health"/>
          <p:cNvPicPr>
            <a:picLocks noChangeAspect="1" noChangeArrowheads="1"/>
          </p:cNvPicPr>
          <p:nvPr userDrawn="1"/>
        </p:nvPicPr>
        <p:blipFill>
          <a:blip r:embed="rId7" cstate="print">
            <a:extLst>
              <a:ext uri="{28A0092B-C50C-407E-A947-70E740481C1C}">
                <a14:useLocalDpi xmlns:a14="http://schemas.microsoft.com/office/drawing/2010/main" xmlns="" val="0"/>
              </a:ext>
            </a:extLst>
          </a:blip>
          <a:srcRect l="5203" t="12471" r="25850" b="12471"/>
          <a:stretch>
            <a:fillRect/>
          </a:stretch>
        </p:blipFill>
        <p:spPr bwMode="auto">
          <a:xfrm>
            <a:off x="471488" y="6172200"/>
            <a:ext cx="1928812" cy="59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Lst>
  <p:txStyles>
    <p:titleStyle>
      <a:lvl1pPr algn="ctr" rtl="0" eaLnBrk="0" fontAlgn="base" hangingPunct="0">
        <a:spcBef>
          <a:spcPct val="0"/>
        </a:spcBef>
        <a:spcAft>
          <a:spcPct val="0"/>
        </a:spcAft>
        <a:defRPr sz="4400" kern="1200">
          <a:solidFill>
            <a:schemeClr val="tx1"/>
          </a:solidFill>
          <a:latin typeface="Arial" pitchFamily="34" charset="0"/>
          <a:ea typeface="Arial" charset="0"/>
          <a:cs typeface="Arial" pitchFamily="34" charset="0"/>
        </a:defRPr>
      </a:lvl1pPr>
      <a:lvl2pPr algn="ctr" rtl="0" eaLnBrk="0" fontAlgn="base" hangingPunct="0">
        <a:spcBef>
          <a:spcPct val="0"/>
        </a:spcBef>
        <a:spcAft>
          <a:spcPct val="0"/>
        </a:spcAft>
        <a:defRPr sz="4400">
          <a:solidFill>
            <a:schemeClr val="tx1"/>
          </a:solidFill>
          <a:latin typeface="Arial" pitchFamily="34" charset="0"/>
          <a:ea typeface="Arial" charset="0"/>
          <a:cs typeface="Arial" pitchFamily="34" charset="0"/>
        </a:defRPr>
      </a:lvl2pPr>
      <a:lvl3pPr algn="ctr" rtl="0" eaLnBrk="0" fontAlgn="base" hangingPunct="0">
        <a:spcBef>
          <a:spcPct val="0"/>
        </a:spcBef>
        <a:spcAft>
          <a:spcPct val="0"/>
        </a:spcAft>
        <a:defRPr sz="4400">
          <a:solidFill>
            <a:schemeClr val="tx1"/>
          </a:solidFill>
          <a:latin typeface="Arial" pitchFamily="34" charset="0"/>
          <a:ea typeface="Arial" charset="0"/>
          <a:cs typeface="Arial" pitchFamily="34" charset="0"/>
        </a:defRPr>
      </a:lvl3pPr>
      <a:lvl4pPr algn="ctr" rtl="0" eaLnBrk="0" fontAlgn="base" hangingPunct="0">
        <a:spcBef>
          <a:spcPct val="0"/>
        </a:spcBef>
        <a:spcAft>
          <a:spcPct val="0"/>
        </a:spcAft>
        <a:defRPr sz="4400">
          <a:solidFill>
            <a:schemeClr val="tx1"/>
          </a:solidFill>
          <a:latin typeface="Arial" pitchFamily="34" charset="0"/>
          <a:ea typeface="Arial" charset="0"/>
          <a:cs typeface="Arial" pitchFamily="34" charset="0"/>
        </a:defRPr>
      </a:lvl4pPr>
      <a:lvl5pPr algn="ctr" rtl="0" eaLnBrk="0" fontAlgn="base" hangingPunct="0">
        <a:spcBef>
          <a:spcPct val="0"/>
        </a:spcBef>
        <a:spcAft>
          <a:spcPct val="0"/>
        </a:spcAft>
        <a:defRPr sz="4400">
          <a:solidFill>
            <a:schemeClr val="tx1"/>
          </a:solidFill>
          <a:latin typeface="Arial" pitchFamily="34" charset="0"/>
          <a:ea typeface="Arial" charset="0"/>
          <a:cs typeface="Arial" pitchFamily="34" charset="0"/>
        </a:defRPr>
      </a:lvl5pPr>
      <a:lvl6pPr marL="457200" algn="ctr" rtl="0" fontAlgn="base">
        <a:spcBef>
          <a:spcPct val="0"/>
        </a:spcBef>
        <a:spcAft>
          <a:spcPct val="0"/>
        </a:spcAft>
        <a:defRPr sz="4400">
          <a:solidFill>
            <a:schemeClr val="tx1"/>
          </a:solidFill>
          <a:latin typeface="Arial" pitchFamily="34" charset="0"/>
          <a:cs typeface="Arial" pitchFamily="34" charset="0"/>
        </a:defRPr>
      </a:lvl6pPr>
      <a:lvl7pPr marL="914400" algn="ctr" rtl="0" fontAlgn="base">
        <a:spcBef>
          <a:spcPct val="0"/>
        </a:spcBef>
        <a:spcAft>
          <a:spcPct val="0"/>
        </a:spcAft>
        <a:defRPr sz="4400">
          <a:solidFill>
            <a:schemeClr val="tx1"/>
          </a:solidFill>
          <a:latin typeface="Arial" pitchFamily="34" charset="0"/>
          <a:cs typeface="Arial" pitchFamily="34" charset="0"/>
        </a:defRPr>
      </a:lvl7pPr>
      <a:lvl8pPr marL="1371600" algn="ctr" rtl="0" fontAlgn="base">
        <a:spcBef>
          <a:spcPct val="0"/>
        </a:spcBef>
        <a:spcAft>
          <a:spcPct val="0"/>
        </a:spcAft>
        <a:defRPr sz="4400">
          <a:solidFill>
            <a:schemeClr val="tx1"/>
          </a:solidFill>
          <a:latin typeface="Arial" pitchFamily="34" charset="0"/>
          <a:cs typeface="Arial" pitchFamily="34" charset="0"/>
        </a:defRPr>
      </a:lvl8pPr>
      <a:lvl9pPr marL="1828800" algn="ctr"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mailto:tfretwell@usaid.gov" TargetMode="External"/><Relationship Id="rId5" Type="http://schemas.openxmlformats.org/officeDocument/2006/relationships/hyperlink" Target="mailto:bill@funnymonkey.com" TargetMode="External"/><Relationship Id="rId4" Type="http://schemas.openxmlformats.org/officeDocument/2006/relationships/hyperlink" Target="mailto:smazursk@jhuccp.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8"/>
          <p:cNvSpPr txBox="1">
            <a:spLocks noChangeArrowheads="1"/>
          </p:cNvSpPr>
          <p:nvPr/>
        </p:nvSpPr>
        <p:spPr bwMode="auto">
          <a:xfrm>
            <a:off x="0" y="1600200"/>
            <a:ext cx="91440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4000"/>
          </a:p>
          <a:p>
            <a:pPr algn="ctr" eaLnBrk="1" hangingPunct="1"/>
            <a:endParaRPr lang="en-US" sz="4000"/>
          </a:p>
          <a:p>
            <a:pPr algn="ctr" eaLnBrk="1" hangingPunct="1"/>
            <a:endParaRPr lang="en-US" sz="2800"/>
          </a:p>
        </p:txBody>
      </p:sp>
      <p:pic>
        <p:nvPicPr>
          <p:cNvPr id="2051"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2" name="Rectangle 3"/>
          <p:cNvSpPr>
            <a:spLocks noChangeArrowheads="1"/>
          </p:cNvSpPr>
          <p:nvPr/>
        </p:nvSpPr>
        <p:spPr bwMode="auto">
          <a:xfrm>
            <a:off x="1676400" y="5334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
        <p:nvSpPr>
          <p:cNvPr id="2053" name="Title 13"/>
          <p:cNvSpPr>
            <a:spLocks noGrp="1"/>
          </p:cNvSpPr>
          <p:nvPr>
            <p:ph type="title"/>
          </p:nvPr>
        </p:nvSpPr>
        <p:spPr/>
        <p:txBody>
          <a:bodyPr/>
          <a:lstStyle/>
          <a:p>
            <a:r>
              <a:rPr lang="en-US" dirty="0" smtClean="0">
                <a:solidFill>
                  <a:schemeClr val="bg1"/>
                </a:solidFill>
                <a:latin typeface="Arial" charset="0"/>
                <a:cs typeface="Arial" charset="0"/>
              </a:rPr>
              <a:t>Global Health eLearning</a:t>
            </a:r>
          </a:p>
        </p:txBody>
      </p:sp>
      <p:sp>
        <p:nvSpPr>
          <p:cNvPr id="2054" name="Content Placeholder 14"/>
          <p:cNvSpPr>
            <a:spLocks noGrp="1"/>
          </p:cNvSpPr>
          <p:nvPr>
            <p:ph idx="1"/>
          </p:nvPr>
        </p:nvSpPr>
        <p:spPr/>
        <p:txBody>
          <a:bodyPr/>
          <a:lstStyle/>
          <a:p>
            <a:pPr algn="ctr">
              <a:buFont typeface="Arial" charset="0"/>
              <a:buNone/>
            </a:pPr>
            <a:r>
              <a:rPr lang="en-US" dirty="0" smtClean="0">
                <a:latin typeface="Arial" charset="0"/>
                <a:cs typeface="Arial" charset="0"/>
              </a:rPr>
              <a:t>   </a:t>
            </a:r>
          </a:p>
          <a:p>
            <a:pPr algn="ctr">
              <a:buFont typeface="Arial" charset="0"/>
              <a:buNone/>
            </a:pPr>
            <a:r>
              <a:rPr lang="en-US" dirty="0" smtClean="0">
                <a:latin typeface="Arial" charset="0"/>
                <a:cs typeface="Arial" charset="0"/>
              </a:rPr>
              <a:t>   </a:t>
            </a:r>
            <a:r>
              <a:rPr lang="en-US" sz="4000" dirty="0" smtClean="0">
                <a:latin typeface="Arial" charset="0"/>
                <a:cs typeface="Arial" charset="0"/>
              </a:rPr>
              <a:t>Drupal Based Learning System for Global Health Providers in Developing Countries </a:t>
            </a:r>
          </a:p>
          <a:p>
            <a:pPr algn="ctr">
              <a:buFont typeface="Arial" charset="0"/>
              <a:buNone/>
            </a:pPr>
            <a:endParaRPr lang="en-US" dirty="0" smtClean="0">
              <a:latin typeface="Arial" charset="0"/>
              <a:cs typeface="Arial" charset="0"/>
            </a:endParaRPr>
          </a:p>
          <a:p>
            <a:pPr algn="ctr">
              <a:buFont typeface="Arial" charset="0"/>
              <a:buNone/>
            </a:pPr>
            <a:endParaRPr lang="en-US" dirty="0" smtClean="0">
              <a:latin typeface="Arial" charset="0"/>
              <a:cs typeface="Arial" charset="0"/>
            </a:endParaRPr>
          </a:p>
          <a:p>
            <a:pPr algn="ctr">
              <a:buFont typeface="Arial" charset="0"/>
              <a:buNone/>
            </a:pPr>
            <a:r>
              <a:rPr lang="en-US" dirty="0" err="1" smtClean="0">
                <a:latin typeface="Arial" charset="0"/>
                <a:cs typeface="Arial" charset="0"/>
              </a:rPr>
              <a:t>DrupalCon</a:t>
            </a:r>
            <a:r>
              <a:rPr lang="en-US" dirty="0" smtClean="0">
                <a:latin typeface="Arial" charset="0"/>
                <a:cs typeface="Arial" charset="0"/>
              </a:rPr>
              <a:t> 2013</a:t>
            </a:r>
          </a:p>
        </p:txBody>
      </p:sp>
      <p:pic>
        <p:nvPicPr>
          <p:cNvPr id="7" name="Picture 6" descr="fm_logo.png"/>
          <p:cNvPicPr>
            <a:picLocks noChangeAspect="1"/>
          </p:cNvPicPr>
          <p:nvPr/>
        </p:nvPicPr>
        <p:blipFill>
          <a:blip r:embed="rId4"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67" name="Title 1"/>
          <p:cNvSpPr>
            <a:spLocks noGrp="1"/>
          </p:cNvSpPr>
          <p:nvPr>
            <p:ph type="title"/>
          </p:nvPr>
        </p:nvSpPr>
        <p:spPr>
          <a:xfrm>
            <a:off x="152400" y="228600"/>
            <a:ext cx="8229600" cy="1143000"/>
          </a:xfrm>
        </p:spPr>
        <p:txBody>
          <a:bodyPr/>
          <a:lstStyle/>
          <a:p>
            <a:pPr algn="l"/>
            <a:r>
              <a:rPr lang="en-US" sz="4000" b="1" dirty="0" smtClean="0">
                <a:solidFill>
                  <a:schemeClr val="bg1"/>
                </a:solidFill>
                <a:latin typeface="Arial" charset="0"/>
                <a:cs typeface="Arial" charset="0"/>
              </a:rPr>
              <a:t>New Site Technical Challenges</a:t>
            </a:r>
            <a:r>
              <a:rPr lang="en-US" dirty="0" smtClean="0">
                <a:latin typeface="Arial" charset="0"/>
                <a:cs typeface="Arial" charset="0"/>
              </a:rPr>
              <a:t/>
            </a:r>
            <a:br>
              <a:rPr lang="en-US" dirty="0" smtClean="0">
                <a:latin typeface="Arial" charset="0"/>
                <a:cs typeface="Arial" charset="0"/>
              </a:rPr>
            </a:br>
            <a:endParaRPr lang="en-US" dirty="0" smtClean="0">
              <a:latin typeface="Arial" charset="0"/>
              <a:cs typeface="Arial" charset="0"/>
            </a:endParaRPr>
          </a:p>
        </p:txBody>
      </p:sp>
      <p:sp>
        <p:nvSpPr>
          <p:cNvPr id="11268" name="Content Placeholder 2"/>
          <p:cNvSpPr>
            <a:spLocks noGrp="1"/>
          </p:cNvSpPr>
          <p:nvPr>
            <p:ph idx="1"/>
          </p:nvPr>
        </p:nvSpPr>
        <p:spPr/>
        <p:txBody>
          <a:bodyPr/>
          <a:lstStyle/>
          <a:p>
            <a:r>
              <a:rPr lang="en-US" sz="4000" dirty="0" smtClean="0">
                <a:latin typeface="Arial" charset="0"/>
                <a:cs typeface="Arial" charset="0"/>
              </a:rPr>
              <a:t>Instructional design needs drove decisions and user experience</a:t>
            </a:r>
          </a:p>
          <a:p>
            <a:r>
              <a:rPr lang="en-US" sz="4000" dirty="0" smtClean="0">
                <a:latin typeface="Arial" charset="0"/>
                <a:cs typeface="Arial" charset="0"/>
              </a:rPr>
              <a:t>Flexibility in user control</a:t>
            </a:r>
          </a:p>
          <a:p>
            <a:endParaRPr lang="en-US" sz="2800" dirty="0" smtClean="0">
              <a:latin typeface="Arial" charset="0"/>
              <a:cs typeface="Arial" charset="0"/>
            </a:endParaRPr>
          </a:p>
          <a:p>
            <a:pPr>
              <a:buFont typeface="Arial" charset="0"/>
              <a:buNone/>
            </a:pPr>
            <a:endParaRPr lang="en-US" sz="2800" dirty="0" smtClean="0">
              <a:latin typeface="Arial" charset="0"/>
              <a:cs typeface="Arial" charset="0"/>
            </a:endParaRPr>
          </a:p>
          <a:p>
            <a:endParaRPr lang="en-US" sz="2800" dirty="0" smtClean="0">
              <a:latin typeface="Arial" charset="0"/>
              <a:cs typeface="Arial" charset="0"/>
            </a:endParaRPr>
          </a:p>
          <a:p>
            <a:endParaRPr lang="en-US" dirty="0" smtClean="0">
              <a:latin typeface="Arial" charset="0"/>
              <a:cs typeface="Arial" charset="0"/>
            </a:endParaRPr>
          </a:p>
          <a:p>
            <a:pPr>
              <a:buFont typeface="Arial" charset="0"/>
              <a:buNone/>
            </a:pPr>
            <a:endParaRPr lang="en-US" dirty="0" smtClean="0">
              <a:latin typeface="Arial" charset="0"/>
              <a:cs typeface="Arial" charset="0"/>
            </a:endParaRPr>
          </a:p>
        </p:txBody>
      </p:sp>
      <p:pic>
        <p:nvPicPr>
          <p:cNvPr id="5" name="Picture 4" descr="fm_logo.png"/>
          <p:cNvPicPr>
            <a:picLocks noChangeAspect="1"/>
          </p:cNvPicPr>
          <p:nvPr/>
        </p:nvPicPr>
        <p:blipFill>
          <a:blip r:embed="rId4"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291" name="Title 1"/>
          <p:cNvSpPr>
            <a:spLocks noGrp="1"/>
          </p:cNvSpPr>
          <p:nvPr>
            <p:ph type="title"/>
          </p:nvPr>
        </p:nvSpPr>
        <p:spPr>
          <a:xfrm>
            <a:off x="381000" y="381000"/>
            <a:ext cx="8229600" cy="1143000"/>
          </a:xfrm>
        </p:spPr>
        <p:txBody>
          <a:bodyPr/>
          <a:lstStyle/>
          <a:p>
            <a:pPr algn="l"/>
            <a:r>
              <a:rPr lang="en-US" sz="4000" b="1" dirty="0" smtClean="0">
                <a:solidFill>
                  <a:schemeClr val="bg1"/>
                </a:solidFill>
                <a:latin typeface="Arial" charset="0"/>
                <a:cs typeface="Arial" charset="0"/>
              </a:rPr>
              <a:t>New Site Features</a:t>
            </a:r>
            <a:r>
              <a:rPr lang="en-US" dirty="0" smtClean="0">
                <a:latin typeface="Arial" charset="0"/>
                <a:cs typeface="Arial" charset="0"/>
              </a:rPr>
              <a:t/>
            </a:r>
            <a:br>
              <a:rPr lang="en-US" dirty="0" smtClean="0">
                <a:latin typeface="Arial" charset="0"/>
                <a:cs typeface="Arial" charset="0"/>
              </a:rPr>
            </a:br>
            <a:endParaRPr lang="en-US" dirty="0" smtClean="0">
              <a:latin typeface="Arial" charset="0"/>
              <a:cs typeface="Arial" charset="0"/>
            </a:endParaRPr>
          </a:p>
        </p:txBody>
      </p:sp>
      <p:sp>
        <p:nvSpPr>
          <p:cNvPr id="12292" name="Content Placeholder 2"/>
          <p:cNvSpPr>
            <a:spLocks noGrp="1"/>
          </p:cNvSpPr>
          <p:nvPr>
            <p:ph idx="1"/>
          </p:nvPr>
        </p:nvSpPr>
        <p:spPr/>
        <p:txBody>
          <a:bodyPr/>
          <a:lstStyle/>
          <a:p>
            <a:r>
              <a:rPr lang="en-US" sz="4000" dirty="0" smtClean="0">
                <a:latin typeface="Arial" charset="0"/>
                <a:cs typeface="Arial" charset="0"/>
              </a:rPr>
              <a:t>Site wide glossary</a:t>
            </a:r>
          </a:p>
          <a:p>
            <a:r>
              <a:rPr lang="en-US" sz="4000" dirty="0" smtClean="0">
                <a:latin typeface="Arial" charset="0"/>
                <a:cs typeface="Arial" charset="0"/>
              </a:rPr>
              <a:t>Feedback capability</a:t>
            </a:r>
          </a:p>
          <a:p>
            <a:r>
              <a:rPr lang="en-US" sz="4000" dirty="0" smtClean="0">
                <a:latin typeface="Arial" charset="0"/>
                <a:cs typeface="Arial" charset="0"/>
              </a:rPr>
              <a:t>Learner controlled action plan</a:t>
            </a:r>
          </a:p>
          <a:p>
            <a:r>
              <a:rPr lang="en-US" sz="4000" dirty="0" smtClean="0">
                <a:latin typeface="Arial" charset="0"/>
                <a:cs typeface="Arial" charset="0"/>
              </a:rPr>
              <a:t>Multi-browser/devise compatibility</a:t>
            </a:r>
          </a:p>
          <a:p>
            <a:r>
              <a:rPr lang="en-US" sz="4000" dirty="0" smtClean="0">
                <a:latin typeface="Arial" charset="0"/>
                <a:cs typeface="Arial" charset="0"/>
              </a:rPr>
              <a:t>Offline reading capability</a:t>
            </a:r>
          </a:p>
          <a:p>
            <a:endParaRPr lang="en-US" sz="2800" dirty="0" smtClean="0">
              <a:latin typeface="Arial" charset="0"/>
              <a:cs typeface="Arial" charset="0"/>
            </a:endParaRPr>
          </a:p>
          <a:p>
            <a:pPr>
              <a:buFont typeface="Arial" charset="0"/>
              <a:buNone/>
            </a:pPr>
            <a:endParaRPr lang="en-US" sz="2800" dirty="0" smtClean="0">
              <a:latin typeface="Arial" charset="0"/>
              <a:cs typeface="Arial" charset="0"/>
            </a:endParaRPr>
          </a:p>
          <a:p>
            <a:endParaRPr lang="en-US" sz="2800" dirty="0" smtClean="0">
              <a:latin typeface="Arial" charset="0"/>
              <a:cs typeface="Arial" charset="0"/>
            </a:endParaRPr>
          </a:p>
          <a:p>
            <a:endParaRPr lang="en-US" dirty="0" smtClean="0">
              <a:latin typeface="Arial" charset="0"/>
              <a:cs typeface="Arial" charset="0"/>
            </a:endParaRPr>
          </a:p>
          <a:p>
            <a:pPr>
              <a:buFont typeface="Arial" charset="0"/>
              <a:buNone/>
            </a:pPr>
            <a:endParaRPr lang="en-US" dirty="0" smtClean="0">
              <a:latin typeface="Arial" charset="0"/>
              <a:cs typeface="Arial" charset="0"/>
            </a:endParaRPr>
          </a:p>
        </p:txBody>
      </p:sp>
      <p:pic>
        <p:nvPicPr>
          <p:cNvPr id="5" name="Picture 4" descr="fm_logo.png"/>
          <p:cNvPicPr>
            <a:picLocks noChangeAspect="1"/>
          </p:cNvPicPr>
          <p:nvPr/>
        </p:nvPicPr>
        <p:blipFill>
          <a:blip r:embed="rId4"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8"/>
          <p:cNvPicPr>
            <a:picLocks noChangeAspect="1" noChangeArrowheads="1"/>
          </p:cNvPicPr>
          <p:nvPr/>
        </p:nvPicPr>
        <p:blipFill>
          <a:blip r:embed="rId4" cstate="print"/>
          <a:srcRect r="2128"/>
          <a:stretch>
            <a:fillRect/>
          </a:stretch>
        </p:blipFill>
        <p:spPr bwMode="auto">
          <a:xfrm>
            <a:off x="990600" y="2209800"/>
            <a:ext cx="7134225" cy="3505200"/>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13316" name="Title 1"/>
          <p:cNvSpPr>
            <a:spLocks noGrp="1"/>
          </p:cNvSpPr>
          <p:nvPr>
            <p:ph type="title"/>
          </p:nvPr>
        </p:nvSpPr>
        <p:spPr>
          <a:xfrm>
            <a:off x="381000" y="381000"/>
            <a:ext cx="8229600" cy="1143000"/>
          </a:xfrm>
        </p:spPr>
        <p:txBody>
          <a:bodyPr/>
          <a:lstStyle/>
          <a:p>
            <a:pPr algn="l"/>
            <a:r>
              <a:rPr lang="en-US" sz="3200" b="1" smtClean="0">
                <a:solidFill>
                  <a:schemeClr val="bg1"/>
                </a:solidFill>
                <a:latin typeface="Arial" charset="0"/>
                <a:cs typeface="Arial" charset="0"/>
              </a:rPr>
              <a:t>New Site Features</a:t>
            </a:r>
            <a:r>
              <a:rPr lang="en-US" smtClean="0">
                <a:latin typeface="Arial" charset="0"/>
                <a:cs typeface="Arial" charset="0"/>
              </a:rPr>
              <a:t/>
            </a:r>
            <a:br>
              <a:rPr lang="en-US" smtClean="0">
                <a:latin typeface="Arial" charset="0"/>
                <a:cs typeface="Arial" charset="0"/>
              </a:rPr>
            </a:br>
            <a:endParaRPr lang="en-US" smtClean="0">
              <a:latin typeface="Arial" charset="0"/>
              <a:cs typeface="Arial" charset="0"/>
            </a:endParaRPr>
          </a:p>
        </p:txBody>
      </p:sp>
      <p:sp>
        <p:nvSpPr>
          <p:cNvPr id="13317" name="Content Placeholder 2"/>
          <p:cNvSpPr>
            <a:spLocks noGrp="1"/>
          </p:cNvSpPr>
          <p:nvPr>
            <p:ph idx="1"/>
          </p:nvPr>
        </p:nvSpPr>
        <p:spPr>
          <a:xfrm>
            <a:off x="457200" y="1600200"/>
            <a:ext cx="8229600" cy="685800"/>
          </a:xfrm>
        </p:spPr>
        <p:txBody>
          <a:bodyPr/>
          <a:lstStyle/>
          <a:p>
            <a:r>
              <a:rPr lang="en-US" smtClean="0">
                <a:latin typeface="Arial" charset="0"/>
                <a:cs typeface="Arial" charset="0"/>
              </a:rPr>
              <a:t>Site wide glossary</a:t>
            </a:r>
          </a:p>
          <a:p>
            <a:pPr>
              <a:buFont typeface="Arial" charset="0"/>
              <a:buNone/>
            </a:pPr>
            <a:endParaRPr lang="en-US" smtClean="0">
              <a:latin typeface="Arial" charset="0"/>
              <a:cs typeface="Arial" charset="0"/>
            </a:endParaRPr>
          </a:p>
          <a:p>
            <a:endParaRPr lang="en-US" smtClean="0">
              <a:latin typeface="Arial" charset="0"/>
              <a:cs typeface="Arial" charset="0"/>
            </a:endParaRPr>
          </a:p>
          <a:p>
            <a:endParaRPr lang="en-US" smtClean="0">
              <a:latin typeface="Arial" charset="0"/>
              <a:cs typeface="Arial" charset="0"/>
            </a:endParaRPr>
          </a:p>
          <a:p>
            <a:pPr>
              <a:buFont typeface="Arial" charset="0"/>
              <a:buNone/>
            </a:pPr>
            <a:endParaRPr lang="en-US" smtClean="0">
              <a:latin typeface="Arial" charset="0"/>
              <a:cs typeface="Arial" charset="0"/>
            </a:endParaRPr>
          </a:p>
        </p:txBody>
      </p:sp>
      <p:pic>
        <p:nvPicPr>
          <p:cNvPr id="6" name="Picture 5" descr="fm_logo.png"/>
          <p:cNvPicPr>
            <a:picLocks noChangeAspect="1"/>
          </p:cNvPicPr>
          <p:nvPr/>
        </p:nvPicPr>
        <p:blipFill>
          <a:blip r:embed="rId5" cstate="print"/>
          <a:stretch>
            <a:fillRect/>
          </a:stretch>
        </p:blipFill>
        <p:spPr>
          <a:xfrm>
            <a:off x="3276600" y="6096000"/>
            <a:ext cx="2005497" cy="479512"/>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Title 1"/>
          <p:cNvSpPr>
            <a:spLocks noGrp="1"/>
          </p:cNvSpPr>
          <p:nvPr>
            <p:ph type="title"/>
          </p:nvPr>
        </p:nvSpPr>
        <p:spPr>
          <a:xfrm>
            <a:off x="381000" y="381000"/>
            <a:ext cx="8229600" cy="1143000"/>
          </a:xfrm>
        </p:spPr>
        <p:txBody>
          <a:bodyPr/>
          <a:lstStyle/>
          <a:p>
            <a:pPr algn="l"/>
            <a:r>
              <a:rPr lang="en-US" sz="3200" b="1" smtClean="0">
                <a:solidFill>
                  <a:schemeClr val="bg1"/>
                </a:solidFill>
                <a:latin typeface="Arial" charset="0"/>
                <a:cs typeface="Arial" charset="0"/>
              </a:rPr>
              <a:t>New Site Features</a:t>
            </a:r>
            <a:r>
              <a:rPr lang="en-US" smtClean="0">
                <a:latin typeface="Arial" charset="0"/>
                <a:cs typeface="Arial" charset="0"/>
              </a:rPr>
              <a:t/>
            </a:r>
            <a:br>
              <a:rPr lang="en-US" smtClean="0">
                <a:latin typeface="Arial" charset="0"/>
                <a:cs typeface="Arial" charset="0"/>
              </a:rPr>
            </a:br>
            <a:endParaRPr lang="en-US" smtClean="0">
              <a:latin typeface="Arial" charset="0"/>
              <a:cs typeface="Arial" charset="0"/>
            </a:endParaRPr>
          </a:p>
        </p:txBody>
      </p:sp>
      <p:sp>
        <p:nvSpPr>
          <p:cNvPr id="14340" name="Content Placeholder 2"/>
          <p:cNvSpPr>
            <a:spLocks noGrp="1"/>
          </p:cNvSpPr>
          <p:nvPr>
            <p:ph idx="1"/>
          </p:nvPr>
        </p:nvSpPr>
        <p:spPr>
          <a:xfrm>
            <a:off x="457200" y="1600200"/>
            <a:ext cx="8229600" cy="685800"/>
          </a:xfrm>
        </p:spPr>
        <p:txBody>
          <a:bodyPr/>
          <a:lstStyle/>
          <a:p>
            <a:r>
              <a:rPr lang="en-US" smtClean="0">
                <a:latin typeface="Arial" charset="0"/>
                <a:cs typeface="Arial" charset="0"/>
              </a:rPr>
              <a:t>Feedback capability</a:t>
            </a:r>
          </a:p>
          <a:p>
            <a:endParaRPr lang="en-US" smtClean="0">
              <a:latin typeface="Arial" charset="0"/>
              <a:cs typeface="Arial" charset="0"/>
            </a:endParaRPr>
          </a:p>
          <a:p>
            <a:endParaRPr lang="en-US" smtClean="0">
              <a:latin typeface="Arial" charset="0"/>
              <a:cs typeface="Arial" charset="0"/>
            </a:endParaRPr>
          </a:p>
          <a:p>
            <a:pPr>
              <a:buFont typeface="Arial" charset="0"/>
              <a:buNone/>
            </a:pPr>
            <a:endParaRPr lang="en-US" smtClean="0">
              <a:latin typeface="Arial" charset="0"/>
              <a:cs typeface="Arial" charset="0"/>
            </a:endParaRPr>
          </a:p>
        </p:txBody>
      </p:sp>
      <p:pic>
        <p:nvPicPr>
          <p:cNvPr id="7" name="Picture 7"/>
          <p:cNvPicPr>
            <a:picLocks noChangeAspect="1" noChangeArrowheads="1"/>
          </p:cNvPicPr>
          <p:nvPr/>
        </p:nvPicPr>
        <p:blipFill>
          <a:blip r:embed="rId4" cstate="print"/>
          <a:srcRect l="1111" r="1111" b="17818"/>
          <a:stretch>
            <a:fillRect/>
          </a:stretch>
        </p:blipFill>
        <p:spPr bwMode="auto">
          <a:xfrm>
            <a:off x="914400" y="2133600"/>
            <a:ext cx="6577013" cy="3886200"/>
          </a:xfrm>
          <a:prstGeom prst="rect">
            <a:avLst/>
          </a:prstGeom>
          <a:noFill/>
          <a:ln w="3175">
            <a:noFill/>
            <a:miter lim="800000"/>
            <a:headEnd/>
            <a:tailEnd/>
          </a:ln>
          <a:effectLst>
            <a:outerShdw blurRad="50800" dist="38100" dir="5400000" algn="t" rotWithShape="0">
              <a:prstClr val="black">
                <a:alpha val="40000"/>
              </a:prstClr>
            </a:outerShdw>
          </a:effectLst>
        </p:spPr>
      </p:pic>
      <p:pic>
        <p:nvPicPr>
          <p:cNvPr id="6" name="Picture 5" descr="fm_logo.png"/>
          <p:cNvPicPr>
            <a:picLocks noChangeAspect="1"/>
          </p:cNvPicPr>
          <p:nvPr/>
        </p:nvPicPr>
        <p:blipFill>
          <a:blip r:embed="rId5" cstate="print"/>
          <a:stretch>
            <a:fillRect/>
          </a:stretch>
        </p:blipFill>
        <p:spPr>
          <a:xfrm>
            <a:off x="3276600" y="6096000"/>
            <a:ext cx="2005497" cy="479512"/>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noGrp="1"/>
          </p:cNvSpPr>
          <p:nvPr>
            <p:ph type="title"/>
          </p:nvPr>
        </p:nvSpPr>
        <p:spPr>
          <a:xfrm>
            <a:off x="381000" y="381000"/>
            <a:ext cx="8229600" cy="1143000"/>
          </a:xfrm>
        </p:spPr>
        <p:txBody>
          <a:bodyPr/>
          <a:lstStyle/>
          <a:p>
            <a:pPr algn="l"/>
            <a:r>
              <a:rPr lang="en-US" sz="3200" b="1" smtClean="0">
                <a:solidFill>
                  <a:schemeClr val="bg1"/>
                </a:solidFill>
                <a:latin typeface="Arial" charset="0"/>
                <a:cs typeface="Arial" charset="0"/>
              </a:rPr>
              <a:t>New Site Features</a:t>
            </a:r>
            <a:r>
              <a:rPr lang="en-US" smtClean="0">
                <a:latin typeface="Arial" charset="0"/>
                <a:cs typeface="Arial" charset="0"/>
              </a:rPr>
              <a:t/>
            </a:r>
            <a:br>
              <a:rPr lang="en-US" smtClean="0">
                <a:latin typeface="Arial" charset="0"/>
                <a:cs typeface="Arial" charset="0"/>
              </a:rPr>
            </a:br>
            <a:endParaRPr lang="en-US" smtClean="0">
              <a:latin typeface="Arial" charset="0"/>
              <a:cs typeface="Arial" charset="0"/>
            </a:endParaRPr>
          </a:p>
        </p:txBody>
      </p:sp>
      <p:sp>
        <p:nvSpPr>
          <p:cNvPr id="15364" name="Content Placeholder 2"/>
          <p:cNvSpPr>
            <a:spLocks noGrp="1"/>
          </p:cNvSpPr>
          <p:nvPr>
            <p:ph idx="1"/>
          </p:nvPr>
        </p:nvSpPr>
        <p:spPr>
          <a:xfrm>
            <a:off x="457200" y="1600200"/>
            <a:ext cx="8229600" cy="685800"/>
          </a:xfrm>
        </p:spPr>
        <p:txBody>
          <a:bodyPr/>
          <a:lstStyle/>
          <a:p>
            <a:r>
              <a:rPr lang="en-US" smtClean="0">
                <a:latin typeface="Arial" charset="0"/>
                <a:cs typeface="Arial" charset="0"/>
              </a:rPr>
              <a:t>Learner controlled action plan</a:t>
            </a:r>
          </a:p>
          <a:p>
            <a:endParaRPr lang="en-US" smtClean="0">
              <a:latin typeface="Arial" charset="0"/>
              <a:cs typeface="Arial" charset="0"/>
            </a:endParaRPr>
          </a:p>
          <a:p>
            <a:pPr>
              <a:buFont typeface="Arial" charset="0"/>
              <a:buNone/>
            </a:pPr>
            <a:endParaRPr lang="en-US" smtClean="0">
              <a:latin typeface="Arial" charset="0"/>
              <a:cs typeface="Arial" charset="0"/>
            </a:endParaRPr>
          </a:p>
        </p:txBody>
      </p:sp>
      <p:pic>
        <p:nvPicPr>
          <p:cNvPr id="6" name="Picture 9"/>
          <p:cNvPicPr>
            <a:picLocks noChangeAspect="1" noChangeArrowheads="1"/>
          </p:cNvPicPr>
          <p:nvPr/>
        </p:nvPicPr>
        <p:blipFill>
          <a:blip r:embed="rId4" cstate="print"/>
          <a:srcRect r="2597" b="32334"/>
          <a:stretch>
            <a:fillRect/>
          </a:stretch>
        </p:blipFill>
        <p:spPr bwMode="auto">
          <a:xfrm>
            <a:off x="990600" y="2209800"/>
            <a:ext cx="5638800" cy="3833813"/>
          </a:xfrm>
          <a:prstGeom prst="rect">
            <a:avLst/>
          </a:prstGeom>
          <a:noFill/>
          <a:ln w="1270">
            <a:noFill/>
            <a:miter lim="800000"/>
            <a:headEnd/>
            <a:tailEnd/>
          </a:ln>
          <a:effectLst>
            <a:outerShdw blurRad="63500" sx="102000" sy="102000" algn="ctr" rotWithShape="0">
              <a:prstClr val="black">
                <a:alpha val="40000"/>
              </a:prstClr>
            </a:outerShdw>
          </a:effectLst>
        </p:spPr>
      </p:pic>
      <p:pic>
        <p:nvPicPr>
          <p:cNvPr id="7" name="Picture 6" descr="fm_logo.png"/>
          <p:cNvPicPr>
            <a:picLocks noChangeAspect="1"/>
          </p:cNvPicPr>
          <p:nvPr/>
        </p:nvPicPr>
        <p:blipFill>
          <a:blip r:embed="rId5" cstate="print"/>
          <a:stretch>
            <a:fillRect/>
          </a:stretch>
        </p:blipFill>
        <p:spPr>
          <a:xfrm>
            <a:off x="3276600" y="6096000"/>
            <a:ext cx="2005497" cy="479512"/>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Title 1"/>
          <p:cNvSpPr>
            <a:spLocks noGrp="1"/>
          </p:cNvSpPr>
          <p:nvPr>
            <p:ph type="title"/>
          </p:nvPr>
        </p:nvSpPr>
        <p:spPr>
          <a:xfrm>
            <a:off x="381000" y="381000"/>
            <a:ext cx="8229600" cy="1143000"/>
          </a:xfrm>
        </p:spPr>
        <p:txBody>
          <a:bodyPr/>
          <a:lstStyle/>
          <a:p>
            <a:pPr algn="l"/>
            <a:r>
              <a:rPr lang="en-US" sz="3200" b="1" smtClean="0">
                <a:solidFill>
                  <a:schemeClr val="bg1"/>
                </a:solidFill>
                <a:latin typeface="Arial" charset="0"/>
                <a:cs typeface="Arial" charset="0"/>
              </a:rPr>
              <a:t>New Site Features</a:t>
            </a:r>
            <a:r>
              <a:rPr lang="en-US" smtClean="0">
                <a:latin typeface="Arial" charset="0"/>
                <a:cs typeface="Arial" charset="0"/>
              </a:rPr>
              <a:t/>
            </a:r>
            <a:br>
              <a:rPr lang="en-US" smtClean="0">
                <a:latin typeface="Arial" charset="0"/>
                <a:cs typeface="Arial" charset="0"/>
              </a:rPr>
            </a:br>
            <a:endParaRPr lang="en-US" smtClean="0">
              <a:latin typeface="Arial" charset="0"/>
              <a:cs typeface="Arial" charset="0"/>
            </a:endParaRPr>
          </a:p>
        </p:txBody>
      </p:sp>
      <p:sp>
        <p:nvSpPr>
          <p:cNvPr id="16388" name="Content Placeholder 2"/>
          <p:cNvSpPr>
            <a:spLocks noGrp="1"/>
          </p:cNvSpPr>
          <p:nvPr>
            <p:ph idx="1"/>
          </p:nvPr>
        </p:nvSpPr>
        <p:spPr>
          <a:xfrm>
            <a:off x="457200" y="1600200"/>
            <a:ext cx="8229600" cy="685800"/>
          </a:xfrm>
        </p:spPr>
        <p:txBody>
          <a:bodyPr/>
          <a:lstStyle/>
          <a:p>
            <a:r>
              <a:rPr lang="en-US" smtClean="0">
                <a:latin typeface="Arial" charset="0"/>
                <a:cs typeface="Arial" charset="0"/>
              </a:rPr>
              <a:t>Offline reading capability</a:t>
            </a:r>
          </a:p>
          <a:p>
            <a:pPr>
              <a:buFont typeface="Arial" charset="0"/>
              <a:buNone/>
            </a:pPr>
            <a:endParaRPr lang="en-US" smtClean="0">
              <a:latin typeface="Arial" charset="0"/>
              <a:cs typeface="Arial" charset="0"/>
            </a:endParaRPr>
          </a:p>
        </p:txBody>
      </p:sp>
      <p:pic>
        <p:nvPicPr>
          <p:cNvPr id="7" name="Picture 10"/>
          <p:cNvPicPr>
            <a:picLocks noChangeAspect="1" noChangeArrowheads="1"/>
          </p:cNvPicPr>
          <p:nvPr/>
        </p:nvPicPr>
        <p:blipFill>
          <a:blip r:embed="rId4" cstate="print"/>
          <a:srcRect/>
          <a:stretch>
            <a:fillRect/>
          </a:stretch>
        </p:blipFill>
        <p:spPr bwMode="auto">
          <a:xfrm>
            <a:off x="990600" y="2209800"/>
            <a:ext cx="7264400" cy="3657600"/>
          </a:xfrm>
          <a:prstGeom prst="rect">
            <a:avLst/>
          </a:prstGeom>
          <a:noFill/>
          <a:ln w="9525">
            <a:noFill/>
            <a:miter lim="800000"/>
            <a:headEnd/>
            <a:tailEnd/>
          </a:ln>
          <a:effectLst>
            <a:outerShdw blurRad="63500" sx="102000" sy="102000" algn="ctr" rotWithShape="0">
              <a:prstClr val="black">
                <a:alpha val="40000"/>
              </a:prstClr>
            </a:outerShdw>
          </a:effectLst>
        </p:spPr>
      </p:pic>
      <p:pic>
        <p:nvPicPr>
          <p:cNvPr id="6" name="Picture 5" descr="fm_logo.png"/>
          <p:cNvPicPr>
            <a:picLocks noChangeAspect="1"/>
          </p:cNvPicPr>
          <p:nvPr/>
        </p:nvPicPr>
        <p:blipFill>
          <a:blip r:embed="rId5" cstate="print"/>
          <a:stretch>
            <a:fillRect/>
          </a:stretch>
        </p:blipFill>
        <p:spPr>
          <a:xfrm>
            <a:off x="3276600" y="6096000"/>
            <a:ext cx="2005497" cy="479512"/>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Text Box 12"/>
          <p:cNvSpPr txBox="1">
            <a:spLocks noChangeArrowheads="1"/>
          </p:cNvSpPr>
          <p:nvPr/>
        </p:nvSpPr>
        <p:spPr bwMode="auto">
          <a:xfrm>
            <a:off x="0" y="381000"/>
            <a:ext cx="8915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chemeClr val="bg1"/>
                </a:solidFill>
              </a:rPr>
              <a:t>   </a:t>
            </a:r>
            <a:r>
              <a:rPr lang="en-US" sz="4000" b="1" dirty="0">
                <a:solidFill>
                  <a:schemeClr val="bg1"/>
                </a:solidFill>
              </a:rPr>
              <a:t>Why Drupal was the Right Choice</a:t>
            </a:r>
            <a:endParaRPr lang="en-US" sz="4000" dirty="0">
              <a:solidFill>
                <a:schemeClr val="bg1"/>
              </a:solidFill>
            </a:endParaRPr>
          </a:p>
        </p:txBody>
      </p:sp>
      <p:sp>
        <p:nvSpPr>
          <p:cNvPr id="17412" name="Content Placeholder 8"/>
          <p:cNvSpPr>
            <a:spLocks noGrp="1"/>
          </p:cNvSpPr>
          <p:nvPr>
            <p:ph idx="1"/>
          </p:nvPr>
        </p:nvSpPr>
        <p:spPr/>
        <p:txBody>
          <a:bodyPr/>
          <a:lstStyle/>
          <a:p>
            <a:r>
              <a:rPr lang="en-US" sz="4000" dirty="0" smtClean="0">
                <a:latin typeface="Arial" charset="0"/>
                <a:cs typeface="Arial" charset="0"/>
              </a:rPr>
              <a:t>USAID </a:t>
            </a:r>
            <a:r>
              <a:rPr lang="en-US" sz="4000" dirty="0" err="1" smtClean="0">
                <a:latin typeface="Arial" charset="0"/>
                <a:cs typeface="Arial" charset="0"/>
              </a:rPr>
              <a:t>Drupal</a:t>
            </a:r>
            <a:r>
              <a:rPr lang="en-US" sz="4000" dirty="0" smtClean="0">
                <a:latin typeface="Arial" charset="0"/>
                <a:cs typeface="Arial" charset="0"/>
              </a:rPr>
              <a:t> use</a:t>
            </a:r>
          </a:p>
          <a:p>
            <a:pPr>
              <a:buNone/>
            </a:pPr>
            <a:endParaRPr lang="en-US" dirty="0" smtClean="0">
              <a:latin typeface="Arial" charset="0"/>
              <a:cs typeface="Arial" charset="0"/>
            </a:endParaRPr>
          </a:p>
        </p:txBody>
      </p:sp>
      <p:pic>
        <p:nvPicPr>
          <p:cNvPr id="5" name="Picture 4" descr="agrilinks.jpg"/>
          <p:cNvPicPr>
            <a:picLocks noChangeAspect="1"/>
          </p:cNvPicPr>
          <p:nvPr/>
        </p:nvPicPr>
        <p:blipFill>
          <a:blip r:embed="rId4" cstate="print"/>
          <a:stretch>
            <a:fillRect/>
          </a:stretch>
        </p:blipFill>
        <p:spPr>
          <a:xfrm>
            <a:off x="1600204" y="2286001"/>
            <a:ext cx="5381183" cy="3819266"/>
          </a:xfrm>
          <a:prstGeom prst="rect">
            <a:avLst/>
          </a:prstGeom>
        </p:spPr>
      </p:pic>
      <p:pic>
        <p:nvPicPr>
          <p:cNvPr id="6" name="Picture 5" descr="usaid.jpg"/>
          <p:cNvPicPr>
            <a:picLocks noChangeAspect="1"/>
          </p:cNvPicPr>
          <p:nvPr/>
        </p:nvPicPr>
        <p:blipFill>
          <a:blip r:embed="rId5" cstate="print"/>
          <a:stretch>
            <a:fillRect/>
          </a:stretch>
        </p:blipFill>
        <p:spPr>
          <a:xfrm>
            <a:off x="1600200" y="2286000"/>
            <a:ext cx="5372771" cy="3810853"/>
          </a:xfrm>
          <a:prstGeom prst="rect">
            <a:avLst/>
          </a:prstGeom>
        </p:spPr>
      </p:pic>
      <p:pic>
        <p:nvPicPr>
          <p:cNvPr id="7" name="Picture 6" descr="fm_logo.png"/>
          <p:cNvPicPr>
            <a:picLocks noChangeAspect="1"/>
          </p:cNvPicPr>
          <p:nvPr/>
        </p:nvPicPr>
        <p:blipFill>
          <a:blip r:embed="rId6" cstate="print"/>
          <a:stretch>
            <a:fillRect/>
          </a:stretch>
        </p:blipFill>
        <p:spPr>
          <a:xfrm>
            <a:off x="3429000" y="6172200"/>
            <a:ext cx="2005497" cy="479512"/>
          </a:xfrm>
          <a:prstGeom prst="rect">
            <a:avLst/>
          </a:prstGeom>
        </p:spPr>
      </p:pic>
    </p:spTree>
  </p:cSld>
  <p:clrMapOvr>
    <a:masterClrMapping/>
  </p:clrMapOvr>
  <p:transition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11" name="Text Box 12"/>
          <p:cNvSpPr txBox="1">
            <a:spLocks noChangeArrowheads="1"/>
          </p:cNvSpPr>
          <p:nvPr/>
        </p:nvSpPr>
        <p:spPr bwMode="auto">
          <a:xfrm>
            <a:off x="0" y="381000"/>
            <a:ext cx="8915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chemeClr val="bg1"/>
                </a:solidFill>
              </a:rPr>
              <a:t>   </a:t>
            </a:r>
            <a:r>
              <a:rPr lang="en-US" sz="4000" b="1" dirty="0">
                <a:solidFill>
                  <a:schemeClr val="bg1"/>
                </a:solidFill>
              </a:rPr>
              <a:t>Why Drupal was the Right Choice</a:t>
            </a:r>
            <a:endParaRPr lang="en-US" sz="4000" dirty="0">
              <a:solidFill>
                <a:schemeClr val="bg1"/>
              </a:solidFill>
            </a:endParaRPr>
          </a:p>
        </p:txBody>
      </p:sp>
      <p:sp>
        <p:nvSpPr>
          <p:cNvPr id="17412" name="Content Placeholder 8"/>
          <p:cNvSpPr>
            <a:spLocks noGrp="1"/>
          </p:cNvSpPr>
          <p:nvPr>
            <p:ph idx="1"/>
          </p:nvPr>
        </p:nvSpPr>
        <p:spPr/>
        <p:txBody>
          <a:bodyPr/>
          <a:lstStyle/>
          <a:p>
            <a:r>
              <a:rPr lang="en-US" sz="4000" dirty="0" smtClean="0">
                <a:latin typeface="Arial" charset="0"/>
                <a:cs typeface="Arial" charset="0"/>
              </a:rPr>
              <a:t>Long term flexibility</a:t>
            </a:r>
          </a:p>
          <a:p>
            <a:r>
              <a:rPr lang="en-US" sz="4000" dirty="0" smtClean="0">
                <a:latin typeface="Arial" charset="0"/>
                <a:cs typeface="Arial" charset="0"/>
              </a:rPr>
              <a:t>Flexible </a:t>
            </a:r>
            <a:r>
              <a:rPr lang="en-US" sz="4000" dirty="0" err="1" smtClean="0">
                <a:latin typeface="Arial" charset="0"/>
                <a:cs typeface="Arial" charset="0"/>
              </a:rPr>
              <a:t>Theming</a:t>
            </a:r>
            <a:r>
              <a:rPr lang="en-US" sz="4000" dirty="0" smtClean="0">
                <a:latin typeface="Arial" charset="0"/>
                <a:cs typeface="Arial" charset="0"/>
              </a:rPr>
              <a:t> Layer</a:t>
            </a:r>
          </a:p>
          <a:p>
            <a:r>
              <a:rPr lang="en-US" sz="4000" dirty="0" smtClean="0">
                <a:latin typeface="Arial" charset="0"/>
                <a:cs typeface="Arial" charset="0"/>
              </a:rPr>
              <a:t>Quiz Functionality</a:t>
            </a:r>
          </a:p>
          <a:p>
            <a:endParaRPr lang="en-US" dirty="0" smtClean="0">
              <a:latin typeface="Arial" charset="0"/>
              <a:cs typeface="Arial" charset="0"/>
            </a:endParaRPr>
          </a:p>
        </p:txBody>
      </p:sp>
      <p:pic>
        <p:nvPicPr>
          <p:cNvPr id="5" name="Picture 4" descr="fm_logo.png"/>
          <p:cNvPicPr>
            <a:picLocks noChangeAspect="1"/>
          </p:cNvPicPr>
          <p:nvPr/>
        </p:nvPicPr>
        <p:blipFill>
          <a:blip r:embed="rId4"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5" name="Text Box 12"/>
          <p:cNvSpPr txBox="1">
            <a:spLocks noChangeArrowheads="1"/>
          </p:cNvSpPr>
          <p:nvPr/>
        </p:nvSpPr>
        <p:spPr bwMode="auto">
          <a:xfrm>
            <a:off x="0" y="381000"/>
            <a:ext cx="8915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chemeClr val="bg1"/>
                </a:solidFill>
              </a:rPr>
              <a:t>   </a:t>
            </a:r>
            <a:r>
              <a:rPr lang="en-US" sz="4000" b="1" dirty="0">
                <a:solidFill>
                  <a:schemeClr val="bg1"/>
                </a:solidFill>
              </a:rPr>
              <a:t>Implementation Details I</a:t>
            </a:r>
            <a:endParaRPr lang="en-US" sz="4000" dirty="0">
              <a:solidFill>
                <a:schemeClr val="bg1"/>
              </a:solidFill>
            </a:endParaRPr>
          </a:p>
        </p:txBody>
      </p:sp>
      <p:sp>
        <p:nvSpPr>
          <p:cNvPr id="18436" name="Content Placeholder 8"/>
          <p:cNvSpPr>
            <a:spLocks noGrp="1"/>
          </p:cNvSpPr>
          <p:nvPr>
            <p:ph idx="1"/>
          </p:nvPr>
        </p:nvSpPr>
        <p:spPr/>
        <p:txBody>
          <a:bodyPr/>
          <a:lstStyle/>
          <a:p>
            <a:r>
              <a:rPr lang="en-US" dirty="0" smtClean="0">
                <a:latin typeface="Arial" charset="0"/>
                <a:cs typeface="Arial" charset="0"/>
              </a:rPr>
              <a:t>Drupal or Moodle?</a:t>
            </a:r>
          </a:p>
          <a:p>
            <a:r>
              <a:rPr lang="en-US" dirty="0" smtClean="0">
                <a:latin typeface="Arial" charset="0"/>
                <a:cs typeface="Arial" charset="0"/>
              </a:rPr>
              <a:t>Course Structure</a:t>
            </a:r>
          </a:p>
          <a:p>
            <a:r>
              <a:rPr lang="en-US" dirty="0" smtClean="0">
                <a:latin typeface="Arial" charset="0"/>
                <a:cs typeface="Arial" charset="0"/>
              </a:rPr>
              <a:t>Feedback and Course Revision Process</a:t>
            </a:r>
          </a:p>
          <a:p>
            <a:pPr>
              <a:buFont typeface="Arial" charset="0"/>
              <a:buNone/>
            </a:pPr>
            <a:endParaRPr lang="en-US" dirty="0" smtClean="0">
              <a:latin typeface="Arial" charset="0"/>
              <a:cs typeface="Arial" charset="0"/>
            </a:endParaRPr>
          </a:p>
        </p:txBody>
      </p:sp>
      <p:pic>
        <p:nvPicPr>
          <p:cNvPr id="5" name="Picture 4" descr="fm_logo.png"/>
          <p:cNvPicPr>
            <a:picLocks noChangeAspect="1"/>
          </p:cNvPicPr>
          <p:nvPr/>
        </p:nvPicPr>
        <p:blipFill>
          <a:blip r:embed="rId4"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Text Box 12"/>
          <p:cNvSpPr txBox="1">
            <a:spLocks noChangeArrowheads="1"/>
          </p:cNvSpPr>
          <p:nvPr/>
        </p:nvSpPr>
        <p:spPr bwMode="auto">
          <a:xfrm>
            <a:off x="0" y="381000"/>
            <a:ext cx="8915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chemeClr val="bg1"/>
                </a:solidFill>
              </a:rPr>
              <a:t> </a:t>
            </a:r>
            <a:r>
              <a:rPr lang="en-US" sz="4000" b="1" dirty="0">
                <a:solidFill>
                  <a:schemeClr val="bg1"/>
                </a:solidFill>
              </a:rPr>
              <a:t>Implementation Details II</a:t>
            </a:r>
            <a:endParaRPr lang="en-US" sz="4000" dirty="0">
              <a:solidFill>
                <a:schemeClr val="bg1"/>
              </a:solidFill>
            </a:endParaRPr>
          </a:p>
        </p:txBody>
      </p:sp>
      <p:sp>
        <p:nvSpPr>
          <p:cNvPr id="19460" name="Content Placeholder 8"/>
          <p:cNvSpPr>
            <a:spLocks noGrp="1"/>
          </p:cNvSpPr>
          <p:nvPr>
            <p:ph idx="1"/>
          </p:nvPr>
        </p:nvSpPr>
        <p:spPr/>
        <p:txBody>
          <a:bodyPr/>
          <a:lstStyle/>
          <a:p>
            <a:r>
              <a:rPr lang="en-US" sz="4000" dirty="0" smtClean="0">
                <a:latin typeface="Arial" charset="0"/>
                <a:cs typeface="Arial" charset="0"/>
              </a:rPr>
              <a:t>Offline Reading</a:t>
            </a:r>
          </a:p>
          <a:p>
            <a:r>
              <a:rPr lang="en-US" sz="4000" dirty="0" smtClean="0">
                <a:latin typeface="Arial" charset="0"/>
                <a:cs typeface="Arial" charset="0"/>
              </a:rPr>
              <a:t>Future-Proofing the Architecture</a:t>
            </a:r>
          </a:p>
          <a:p>
            <a:r>
              <a:rPr lang="en-US" sz="4000" dirty="0" smtClean="0">
                <a:latin typeface="Arial" charset="0"/>
                <a:cs typeface="Arial" charset="0"/>
              </a:rPr>
              <a:t>Making Drupal Not Look Like Drupal</a:t>
            </a:r>
          </a:p>
          <a:p>
            <a:pPr>
              <a:buFont typeface="Arial" charset="0"/>
              <a:buNone/>
            </a:pPr>
            <a:endParaRPr lang="en-US" dirty="0" smtClean="0">
              <a:latin typeface="Arial" charset="0"/>
              <a:cs typeface="Arial" charset="0"/>
            </a:endParaRPr>
          </a:p>
        </p:txBody>
      </p:sp>
      <p:pic>
        <p:nvPicPr>
          <p:cNvPr id="5" name="Picture 4" descr="fm_logo.png"/>
          <p:cNvPicPr>
            <a:picLocks noChangeAspect="1"/>
          </p:cNvPicPr>
          <p:nvPr/>
        </p:nvPicPr>
        <p:blipFill>
          <a:blip r:embed="rId4"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8"/>
          <p:cNvSpPr txBox="1">
            <a:spLocks noChangeArrowheads="1"/>
          </p:cNvSpPr>
          <p:nvPr/>
        </p:nvSpPr>
        <p:spPr bwMode="auto">
          <a:xfrm>
            <a:off x="0" y="1600200"/>
            <a:ext cx="91440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4000"/>
          </a:p>
          <a:p>
            <a:pPr algn="ctr" eaLnBrk="1" hangingPunct="1"/>
            <a:endParaRPr lang="en-US" sz="4000"/>
          </a:p>
          <a:p>
            <a:pPr algn="ctr" eaLnBrk="1" hangingPunct="1"/>
            <a:endParaRPr lang="en-US" sz="2800"/>
          </a:p>
        </p:txBody>
      </p:sp>
      <p:pic>
        <p:nvPicPr>
          <p:cNvPr id="3075"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6" name="Rectangle 3"/>
          <p:cNvSpPr>
            <a:spLocks noChangeArrowheads="1"/>
          </p:cNvSpPr>
          <p:nvPr/>
        </p:nvSpPr>
        <p:spPr bwMode="auto">
          <a:xfrm>
            <a:off x="1676400" y="5334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
        <p:nvSpPr>
          <p:cNvPr id="3077" name="Title 9"/>
          <p:cNvSpPr>
            <a:spLocks noGrp="1"/>
          </p:cNvSpPr>
          <p:nvPr>
            <p:ph type="title"/>
          </p:nvPr>
        </p:nvSpPr>
        <p:spPr/>
        <p:txBody>
          <a:bodyPr/>
          <a:lstStyle/>
          <a:p>
            <a:pPr algn="l"/>
            <a:r>
              <a:rPr lang="en-US" sz="4000" dirty="0" smtClean="0">
                <a:solidFill>
                  <a:schemeClr val="bg1"/>
                </a:solidFill>
                <a:latin typeface="Arial" charset="0"/>
                <a:cs typeface="Arial" charset="0"/>
              </a:rPr>
              <a:t>Your Presenters…..</a:t>
            </a:r>
          </a:p>
        </p:txBody>
      </p:sp>
      <p:pic>
        <p:nvPicPr>
          <p:cNvPr id="3078" name="Content Placeholder 7" descr="sara_m.blog.jpg"/>
          <p:cNvPicPr>
            <a:picLocks noGrp="1" noChangeAspect="1"/>
          </p:cNvPicPr>
          <p:nvPr>
            <p:ph sz="half" idx="1"/>
          </p:nvPr>
        </p:nvPicPr>
        <p:blipFill>
          <a:blip r:embed="rId4" cstate="print">
            <a:extLst>
              <a:ext uri="{28A0092B-C50C-407E-A947-70E740481C1C}">
                <a14:useLocalDpi xmlns:a14="http://schemas.microsoft.com/office/drawing/2010/main" xmlns="" val="0"/>
              </a:ext>
            </a:extLst>
          </a:blip>
          <a:srcRect/>
          <a:stretch>
            <a:fillRect/>
          </a:stretch>
        </p:blipFill>
        <p:spPr>
          <a:xfrm>
            <a:off x="304800" y="1794497"/>
            <a:ext cx="2438400" cy="3336757"/>
          </a:xfrm>
        </p:spPr>
      </p:pic>
      <p:pic>
        <p:nvPicPr>
          <p:cNvPr id="3079" name="Content Placeholder 8" descr="HeadshotGHFP.jpg"/>
          <p:cNvPicPr>
            <a:picLocks noGrp="1" noChangeAspect="1"/>
          </p:cNvPicPr>
          <p:nvPr>
            <p:ph sz="half" idx="2"/>
          </p:nvPr>
        </p:nvPicPr>
        <p:blipFill>
          <a:blip r:embed="rId5" cstate="print">
            <a:extLst>
              <a:ext uri="{28A0092B-C50C-407E-A947-70E740481C1C}">
                <a14:useLocalDpi xmlns:a14="http://schemas.microsoft.com/office/drawing/2010/main" xmlns="" val="0"/>
              </a:ext>
            </a:extLst>
          </a:blip>
          <a:srcRect/>
          <a:stretch>
            <a:fillRect/>
          </a:stretch>
        </p:blipFill>
        <p:spPr>
          <a:xfrm>
            <a:off x="3023696" y="1828800"/>
            <a:ext cx="2767504" cy="3268538"/>
          </a:xfrm>
        </p:spPr>
      </p:pic>
      <p:pic>
        <p:nvPicPr>
          <p:cNvPr id="3080" name="Picture 10" descr="bill.jpg"/>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095999" y="1839686"/>
            <a:ext cx="2790825" cy="3189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762000" y="5410200"/>
            <a:ext cx="1268296" cy="707886"/>
          </a:xfrm>
          <a:prstGeom prst="rect">
            <a:avLst/>
          </a:prstGeom>
          <a:noFill/>
        </p:spPr>
        <p:txBody>
          <a:bodyPr wrap="none" rtlCol="0">
            <a:spAutoFit/>
          </a:bodyPr>
          <a:lstStyle/>
          <a:p>
            <a:r>
              <a:rPr lang="en-US" sz="4000" dirty="0" smtClean="0"/>
              <a:t>Sara</a:t>
            </a:r>
            <a:endParaRPr lang="en-US" sz="4000" dirty="0"/>
          </a:p>
        </p:txBody>
      </p:sp>
      <p:sp>
        <p:nvSpPr>
          <p:cNvPr id="3" name="TextBox 2"/>
          <p:cNvSpPr txBox="1"/>
          <p:nvPr/>
        </p:nvSpPr>
        <p:spPr>
          <a:xfrm>
            <a:off x="3657600" y="5410200"/>
            <a:ext cx="1496756" cy="707886"/>
          </a:xfrm>
          <a:prstGeom prst="rect">
            <a:avLst/>
          </a:prstGeom>
          <a:noFill/>
        </p:spPr>
        <p:txBody>
          <a:bodyPr wrap="none" rtlCol="0">
            <a:spAutoFit/>
          </a:bodyPr>
          <a:lstStyle/>
          <a:p>
            <a:r>
              <a:rPr lang="en-US" sz="4000" dirty="0" smtClean="0"/>
              <a:t>Terra </a:t>
            </a:r>
            <a:endParaRPr lang="en-US" sz="4000" dirty="0"/>
          </a:p>
        </p:txBody>
      </p:sp>
      <p:sp>
        <p:nvSpPr>
          <p:cNvPr id="4" name="TextBox 3"/>
          <p:cNvSpPr txBox="1"/>
          <p:nvPr/>
        </p:nvSpPr>
        <p:spPr>
          <a:xfrm>
            <a:off x="6986304" y="5334000"/>
            <a:ext cx="1010213" cy="707886"/>
          </a:xfrm>
          <a:prstGeom prst="rect">
            <a:avLst/>
          </a:prstGeom>
          <a:noFill/>
        </p:spPr>
        <p:txBody>
          <a:bodyPr wrap="none" rtlCol="0">
            <a:spAutoFit/>
          </a:bodyPr>
          <a:lstStyle/>
          <a:p>
            <a:r>
              <a:rPr lang="en-US" sz="4000" dirty="0" smtClean="0"/>
              <a:t>Bill </a:t>
            </a:r>
            <a:endParaRPr lang="en-US" sz="4000" dirty="0"/>
          </a:p>
        </p:txBody>
      </p:sp>
      <p:pic>
        <p:nvPicPr>
          <p:cNvPr id="12" name="Picture 11" descr="fm_logo.png"/>
          <p:cNvPicPr>
            <a:picLocks noChangeAspect="1"/>
          </p:cNvPicPr>
          <p:nvPr/>
        </p:nvPicPr>
        <p:blipFill>
          <a:blip r:embed="rId7"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Text Box 12"/>
          <p:cNvSpPr txBox="1">
            <a:spLocks noChangeArrowheads="1"/>
          </p:cNvSpPr>
          <p:nvPr/>
        </p:nvSpPr>
        <p:spPr bwMode="auto">
          <a:xfrm>
            <a:off x="-27720" y="409331"/>
            <a:ext cx="8915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dirty="0">
                <a:solidFill>
                  <a:schemeClr val="bg1"/>
                </a:solidFill>
              </a:rPr>
              <a:t>   </a:t>
            </a:r>
            <a:r>
              <a:rPr lang="en-US" sz="4000" b="1" dirty="0">
                <a:solidFill>
                  <a:schemeClr val="bg1"/>
                </a:solidFill>
              </a:rPr>
              <a:t>The way forward</a:t>
            </a:r>
            <a:endParaRPr lang="en-US" sz="4000" dirty="0">
              <a:solidFill>
                <a:schemeClr val="bg1"/>
              </a:solidFill>
            </a:endParaRPr>
          </a:p>
        </p:txBody>
      </p:sp>
      <p:sp>
        <p:nvSpPr>
          <p:cNvPr id="20485" name="Content Placeholder 8"/>
          <p:cNvSpPr>
            <a:spLocks noGrp="1"/>
          </p:cNvSpPr>
          <p:nvPr>
            <p:ph idx="1"/>
          </p:nvPr>
        </p:nvSpPr>
        <p:spPr/>
        <p:txBody>
          <a:bodyPr/>
          <a:lstStyle/>
          <a:p>
            <a:r>
              <a:rPr lang="en-US" sz="4000" dirty="0" smtClean="0">
                <a:latin typeface="Arial" charset="0"/>
                <a:cs typeface="Arial" charset="0"/>
              </a:rPr>
              <a:t>Addition of community features to encourage peer-peer learning</a:t>
            </a:r>
          </a:p>
          <a:p>
            <a:r>
              <a:rPr lang="en-US" sz="4000" dirty="0" smtClean="0">
                <a:latin typeface="Arial" charset="0"/>
                <a:cs typeface="Arial" charset="0"/>
              </a:rPr>
              <a:t>Contribution </a:t>
            </a:r>
            <a:r>
              <a:rPr lang="en-US" sz="4000" dirty="0" smtClean="0">
                <a:latin typeface="Arial" charset="0"/>
                <a:cs typeface="Arial" charset="0"/>
              </a:rPr>
              <a:t>back to Drupal</a:t>
            </a:r>
          </a:p>
          <a:p>
            <a:endParaRPr lang="en-US" dirty="0" smtClean="0">
              <a:latin typeface="Arial" charset="0"/>
              <a:cs typeface="Arial" charset="0"/>
            </a:endParaRPr>
          </a:p>
        </p:txBody>
      </p:sp>
      <p:pic>
        <p:nvPicPr>
          <p:cNvPr id="5" name="Picture 4" descr="fm_logo.png"/>
          <p:cNvPicPr>
            <a:picLocks noChangeAspect="1"/>
          </p:cNvPicPr>
          <p:nvPr/>
        </p:nvPicPr>
        <p:blipFill>
          <a:blip r:embed="rId4"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 Box 12"/>
          <p:cNvSpPr txBox="1">
            <a:spLocks noChangeArrowheads="1"/>
          </p:cNvSpPr>
          <p:nvPr/>
        </p:nvSpPr>
        <p:spPr bwMode="auto">
          <a:xfrm>
            <a:off x="0" y="381000"/>
            <a:ext cx="8915400"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4000" b="1" dirty="0">
                <a:solidFill>
                  <a:schemeClr val="bg1"/>
                </a:solidFill>
              </a:rPr>
              <a:t>   Questions?</a:t>
            </a:r>
            <a:endParaRPr lang="en-US" sz="4000" dirty="0">
              <a:solidFill>
                <a:schemeClr val="bg1"/>
              </a:solidFill>
            </a:endParaRPr>
          </a:p>
        </p:txBody>
      </p:sp>
      <p:sp>
        <p:nvSpPr>
          <p:cNvPr id="21509" name="Content Placeholder 4"/>
          <p:cNvSpPr>
            <a:spLocks noGrp="1"/>
          </p:cNvSpPr>
          <p:nvPr>
            <p:ph idx="1"/>
          </p:nvPr>
        </p:nvSpPr>
        <p:spPr/>
        <p:txBody>
          <a:bodyPr/>
          <a:lstStyle/>
          <a:p>
            <a:pPr>
              <a:buFont typeface="Arial" charset="0"/>
              <a:buNone/>
            </a:pPr>
            <a:endParaRPr lang="en-US" dirty="0" smtClean="0">
              <a:latin typeface="Arial" charset="0"/>
              <a:cs typeface="Arial" charset="0"/>
            </a:endParaRPr>
          </a:p>
          <a:p>
            <a:pPr>
              <a:buFont typeface="Arial" charset="0"/>
              <a:buNone/>
            </a:pPr>
            <a:endParaRPr lang="en-US" dirty="0" smtClean="0">
              <a:latin typeface="Arial" charset="0"/>
              <a:cs typeface="Arial" charset="0"/>
            </a:endParaRPr>
          </a:p>
          <a:p>
            <a:pPr>
              <a:buFont typeface="Arial" charset="0"/>
              <a:buNone/>
            </a:pPr>
            <a:r>
              <a:rPr lang="en-US" sz="3600" dirty="0" smtClean="0">
                <a:latin typeface="Arial" charset="0"/>
                <a:cs typeface="Arial" charset="0"/>
              </a:rPr>
              <a:t>Sara Mazursky: </a:t>
            </a:r>
            <a:r>
              <a:rPr lang="en-US" sz="3600" dirty="0" smtClean="0">
                <a:latin typeface="Arial" charset="0"/>
                <a:cs typeface="Arial" charset="0"/>
                <a:hlinkClick r:id="rId4"/>
              </a:rPr>
              <a:t>smazursk@jhuccp.org</a:t>
            </a:r>
            <a:endParaRPr lang="en-US" sz="3600" dirty="0" smtClean="0">
              <a:latin typeface="Arial" charset="0"/>
              <a:cs typeface="Arial" charset="0"/>
            </a:endParaRPr>
          </a:p>
          <a:p>
            <a:pPr>
              <a:buFont typeface="Arial" charset="0"/>
              <a:buNone/>
            </a:pPr>
            <a:r>
              <a:rPr lang="en-US" sz="3600" dirty="0" smtClean="0">
                <a:latin typeface="Arial" charset="0"/>
                <a:cs typeface="Arial" charset="0"/>
              </a:rPr>
              <a:t>Bill Fitzgerald: </a:t>
            </a:r>
            <a:r>
              <a:rPr lang="en-US" sz="3600" dirty="0" smtClean="0">
                <a:latin typeface="Arial" charset="0"/>
                <a:cs typeface="Arial" charset="0"/>
                <a:hlinkClick r:id="rId5"/>
              </a:rPr>
              <a:t>bill@funnymonkey.com</a:t>
            </a:r>
            <a:endParaRPr lang="en-US" sz="3600" dirty="0" smtClean="0">
              <a:latin typeface="Arial" charset="0"/>
              <a:cs typeface="Arial" charset="0"/>
            </a:endParaRPr>
          </a:p>
          <a:p>
            <a:pPr>
              <a:buFont typeface="Arial" charset="0"/>
              <a:buNone/>
            </a:pPr>
            <a:r>
              <a:rPr lang="en-US" sz="3600" dirty="0" smtClean="0">
                <a:latin typeface="Arial" charset="0"/>
                <a:cs typeface="Arial" charset="0"/>
              </a:rPr>
              <a:t>Terra Fretwell: </a:t>
            </a:r>
            <a:r>
              <a:rPr lang="en-US" sz="3600" dirty="0" smtClean="0">
                <a:latin typeface="Arial" charset="0"/>
                <a:cs typeface="Arial" charset="0"/>
                <a:hlinkClick r:id="rId6"/>
              </a:rPr>
              <a:t>tfretwell@usaid.gov</a:t>
            </a:r>
            <a:endParaRPr lang="en-US" sz="3600" dirty="0" smtClean="0">
              <a:latin typeface="Arial" charset="0"/>
              <a:cs typeface="Arial" charset="0"/>
            </a:endParaRPr>
          </a:p>
          <a:p>
            <a:pPr>
              <a:buFont typeface="Arial" charset="0"/>
              <a:buNone/>
            </a:pPr>
            <a:endParaRPr lang="en-US" dirty="0" smtClean="0">
              <a:latin typeface="Arial" charset="0"/>
              <a:cs typeface="Arial" charset="0"/>
            </a:endParaRPr>
          </a:p>
        </p:txBody>
      </p:sp>
      <p:pic>
        <p:nvPicPr>
          <p:cNvPr id="5" name="Picture 4" descr="fm_logo.png"/>
          <p:cNvPicPr>
            <a:picLocks noChangeAspect="1"/>
          </p:cNvPicPr>
          <p:nvPr/>
        </p:nvPicPr>
        <p:blipFill>
          <a:blip r:embed="rId7"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8"/>
          <p:cNvSpPr txBox="1">
            <a:spLocks noChangeArrowheads="1"/>
          </p:cNvSpPr>
          <p:nvPr/>
        </p:nvSpPr>
        <p:spPr bwMode="auto">
          <a:xfrm>
            <a:off x="0" y="1600200"/>
            <a:ext cx="9144000" cy="1754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sz="4000"/>
          </a:p>
          <a:p>
            <a:pPr algn="ctr" eaLnBrk="1" hangingPunct="1"/>
            <a:endParaRPr lang="en-US" sz="4000"/>
          </a:p>
          <a:p>
            <a:pPr algn="ctr" eaLnBrk="1" hangingPunct="1"/>
            <a:endParaRPr lang="en-US" sz="2800"/>
          </a:p>
        </p:txBody>
      </p:sp>
      <p:pic>
        <p:nvPicPr>
          <p:cNvPr id="4099"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0" name="Rectangle 3"/>
          <p:cNvSpPr>
            <a:spLocks noChangeArrowheads="1"/>
          </p:cNvSpPr>
          <p:nvPr/>
        </p:nvSpPr>
        <p:spPr bwMode="auto">
          <a:xfrm>
            <a:off x="1676400" y="5334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
        <p:nvSpPr>
          <p:cNvPr id="4101" name="Title 9"/>
          <p:cNvSpPr>
            <a:spLocks noGrp="1"/>
          </p:cNvSpPr>
          <p:nvPr>
            <p:ph type="title"/>
          </p:nvPr>
        </p:nvSpPr>
        <p:spPr/>
        <p:txBody>
          <a:bodyPr/>
          <a:lstStyle/>
          <a:p>
            <a:pPr algn="l"/>
            <a:r>
              <a:rPr lang="en-US" sz="4000" dirty="0" smtClean="0">
                <a:solidFill>
                  <a:schemeClr val="bg1"/>
                </a:solidFill>
                <a:latin typeface="Arial" charset="0"/>
                <a:cs typeface="Arial" charset="0"/>
              </a:rPr>
              <a:t>And you…..</a:t>
            </a:r>
          </a:p>
        </p:txBody>
      </p:sp>
      <p:sp>
        <p:nvSpPr>
          <p:cNvPr id="4102" name="Content Placeholder 11"/>
          <p:cNvSpPr>
            <a:spLocks noGrp="1"/>
          </p:cNvSpPr>
          <p:nvPr>
            <p:ph sz="half" idx="1"/>
          </p:nvPr>
        </p:nvSpPr>
        <p:spPr>
          <a:xfrm>
            <a:off x="457200" y="1600200"/>
            <a:ext cx="8382000" cy="4525963"/>
          </a:xfrm>
        </p:spPr>
        <p:txBody>
          <a:bodyPr/>
          <a:lstStyle/>
          <a:p>
            <a:r>
              <a:rPr lang="en-US" sz="4400" dirty="0" smtClean="0">
                <a:latin typeface="Arial" charset="0"/>
                <a:cs typeface="Arial" charset="0"/>
              </a:rPr>
              <a:t>Who are you?</a:t>
            </a:r>
          </a:p>
          <a:p>
            <a:r>
              <a:rPr lang="en-US" sz="4400" dirty="0" smtClean="0">
                <a:latin typeface="Arial" charset="0"/>
                <a:cs typeface="Arial" charset="0"/>
              </a:rPr>
              <a:t>What are you expecting from this presentation?</a:t>
            </a:r>
          </a:p>
          <a:p>
            <a:r>
              <a:rPr lang="en-US" sz="4400" dirty="0" smtClean="0">
                <a:latin typeface="Arial" charset="0"/>
                <a:cs typeface="Arial" charset="0"/>
              </a:rPr>
              <a:t>What are your burning questions?</a:t>
            </a:r>
          </a:p>
        </p:txBody>
      </p:sp>
      <p:pic>
        <p:nvPicPr>
          <p:cNvPr id="7" name="Picture 6" descr="fm_logo.png"/>
          <p:cNvPicPr>
            <a:picLocks noChangeAspect="1"/>
          </p:cNvPicPr>
          <p:nvPr/>
        </p:nvPicPr>
        <p:blipFill>
          <a:blip r:embed="rId4"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C:\Documents and Settings\dalexand\Desktop\ghel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1600200"/>
            <a:ext cx="6019800" cy="431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24" descr="Fram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Text Box 12"/>
          <p:cNvSpPr txBox="1">
            <a:spLocks noChangeArrowheads="1"/>
          </p:cNvSpPr>
          <p:nvPr/>
        </p:nvSpPr>
        <p:spPr bwMode="auto">
          <a:xfrm>
            <a:off x="95250" y="361950"/>
            <a:ext cx="8915400" cy="707886"/>
          </a:xfrm>
          <a:prstGeom prst="rect">
            <a:avLst/>
          </a:prstGeom>
          <a:noFill/>
          <a:ln w="9525">
            <a:noFill/>
            <a:miter lim="800000"/>
            <a:headEnd/>
            <a:tailEnd/>
          </a:ln>
        </p:spPr>
        <p:txBody>
          <a:bodyPr>
            <a:spAutoFit/>
          </a:bodyPr>
          <a:lstStyle/>
          <a:p>
            <a:pPr>
              <a:spcBef>
                <a:spcPct val="50000"/>
              </a:spcBef>
              <a:defRPr/>
            </a:pPr>
            <a:r>
              <a:rPr lang="en-US" sz="2800" b="1" dirty="0">
                <a:solidFill>
                  <a:schemeClr val="bg1"/>
                </a:solidFill>
              </a:rPr>
              <a:t>   </a:t>
            </a:r>
            <a:r>
              <a:rPr lang="en-US" sz="4000" b="1" kern="0" dirty="0">
                <a:solidFill>
                  <a:schemeClr val="bg1"/>
                </a:solidFill>
                <a:latin typeface="Arial" pitchFamily="34" charset="0"/>
                <a:ea typeface="Arial" charset="0"/>
                <a:cs typeface="Arial" pitchFamily="34" charset="0"/>
              </a:rPr>
              <a:t>Global Health eLearning Center</a:t>
            </a:r>
          </a:p>
        </p:txBody>
      </p:sp>
      <p:pic>
        <p:nvPicPr>
          <p:cNvPr id="5126" name="Picture 6" descr="C:\Documents and Settings\dalexand\Desktop\ghel 0.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71600" y="1512546"/>
            <a:ext cx="6248400" cy="44786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fm_logo.png"/>
          <p:cNvPicPr>
            <a:picLocks noChangeAspect="1"/>
          </p:cNvPicPr>
          <p:nvPr/>
        </p:nvPicPr>
        <p:blipFill>
          <a:blip r:embed="rId6" cstate="print"/>
          <a:stretch>
            <a:fillRect/>
          </a:stretch>
        </p:blipFill>
        <p:spPr>
          <a:xfrm>
            <a:off x="3276600" y="6096000"/>
            <a:ext cx="2005497" cy="47951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5126"/>
                                        </p:tgtEl>
                                      </p:cBhvr>
                                    </p:animEffect>
                                    <p:set>
                                      <p:cBhvr>
                                        <p:cTn id="7" dur="1" fill="hold">
                                          <p:stCondLst>
                                            <p:cond delay="999"/>
                                          </p:stCondLst>
                                        </p:cTn>
                                        <p:tgtEl>
                                          <p:spTgt spid="51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GHC1.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71600" y="1524000"/>
            <a:ext cx="6397625" cy="4586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GHC2.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95400" y="1352550"/>
            <a:ext cx="6659563" cy="4773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Picture 24" descr="Fram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2413"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itle 1"/>
          <p:cNvSpPr>
            <a:spLocks noGrp="1"/>
          </p:cNvSpPr>
          <p:nvPr>
            <p:ph type="title"/>
          </p:nvPr>
        </p:nvSpPr>
        <p:spPr>
          <a:xfrm>
            <a:off x="381000" y="381000"/>
            <a:ext cx="8229600" cy="1143000"/>
          </a:xfrm>
        </p:spPr>
        <p:txBody>
          <a:bodyPr/>
          <a:lstStyle/>
          <a:p>
            <a:pPr algn="l">
              <a:defRPr/>
            </a:pPr>
            <a:r>
              <a:rPr lang="en-US" sz="4000" b="1" kern="0" dirty="0" smtClean="0">
                <a:solidFill>
                  <a:schemeClr val="bg1"/>
                </a:solidFill>
              </a:rPr>
              <a:t>Global Health eLearning Center</a:t>
            </a:r>
            <a:r>
              <a:rPr lang="en-US" dirty="0" smtClean="0">
                <a:latin typeface="Arial" charset="0"/>
                <a:cs typeface="Arial" charset="0"/>
              </a:rPr>
              <a:t/>
            </a:r>
            <a:br>
              <a:rPr lang="en-US" dirty="0" smtClean="0">
                <a:latin typeface="Arial" charset="0"/>
                <a:cs typeface="Arial" charset="0"/>
              </a:rPr>
            </a:br>
            <a:endParaRPr lang="en-US" dirty="0" smtClean="0">
              <a:latin typeface="Arial" charset="0"/>
              <a:cs typeface="Arial" charset="0"/>
            </a:endParaRPr>
          </a:p>
        </p:txBody>
      </p:sp>
      <p:pic>
        <p:nvPicPr>
          <p:cNvPr id="6" name="Picture 5" descr="fm_logo.png"/>
          <p:cNvPicPr>
            <a:picLocks noChangeAspect="1"/>
          </p:cNvPicPr>
          <p:nvPr/>
        </p:nvPicPr>
        <p:blipFill>
          <a:blip r:embed="rId6"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2413"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3" name="Title 1"/>
          <p:cNvSpPr>
            <a:spLocks noGrp="1"/>
          </p:cNvSpPr>
          <p:nvPr>
            <p:ph type="title"/>
          </p:nvPr>
        </p:nvSpPr>
        <p:spPr>
          <a:xfrm>
            <a:off x="152400" y="228600"/>
            <a:ext cx="8686800" cy="1143000"/>
          </a:xfrm>
        </p:spPr>
        <p:txBody>
          <a:bodyPr/>
          <a:lstStyle/>
          <a:p>
            <a:pPr algn="l">
              <a:defRPr/>
            </a:pPr>
            <a:r>
              <a:rPr lang="en-US" sz="4000" b="1" kern="0" dirty="0" smtClean="0">
                <a:solidFill>
                  <a:schemeClr val="bg1"/>
                </a:solidFill>
              </a:rPr>
              <a:t>Primary and Secondary Audience</a:t>
            </a:r>
            <a:r>
              <a:rPr lang="en-US" dirty="0" smtClean="0">
                <a:latin typeface="Arial" charset="0"/>
                <a:cs typeface="Arial" charset="0"/>
              </a:rPr>
              <a:t/>
            </a:r>
            <a:br>
              <a:rPr lang="en-US" dirty="0" smtClean="0">
                <a:latin typeface="Arial" charset="0"/>
                <a:cs typeface="Arial" charset="0"/>
              </a:rPr>
            </a:br>
            <a:endParaRPr lang="en-US" dirty="0" smtClean="0">
              <a:latin typeface="Arial" charset="0"/>
              <a:cs typeface="Arial"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517505472"/>
              </p:ext>
            </p:extLst>
          </p:nvPr>
        </p:nvGraphicFramePr>
        <p:xfrm>
          <a:off x="457200" y="1600201"/>
          <a:ext cx="8229600" cy="4419600"/>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descr="fm_logo.png"/>
          <p:cNvPicPr>
            <a:picLocks noChangeAspect="1"/>
          </p:cNvPicPr>
          <p:nvPr/>
        </p:nvPicPr>
        <p:blipFill>
          <a:blip r:embed="rId5"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2"/>
          <p:cNvSpPr txBox="1">
            <a:spLocks noChangeArrowheads="1"/>
          </p:cNvSpPr>
          <p:nvPr/>
        </p:nvSpPr>
        <p:spPr>
          <a:xfrm>
            <a:off x="304800" y="228600"/>
            <a:ext cx="8839200" cy="1143000"/>
          </a:xfrm>
          <a:prstGeom prst="rect">
            <a:avLst/>
          </a:prstGeom>
        </p:spPr>
        <p:txBody>
          <a:bodyPr/>
          <a:lstStyle/>
          <a:p>
            <a:pPr eaLnBrk="0" hangingPunct="0">
              <a:defRPr/>
            </a:pPr>
            <a:r>
              <a:rPr lang="en-US" sz="4000" b="1" kern="0" dirty="0">
                <a:solidFill>
                  <a:schemeClr val="bg1"/>
                </a:solidFill>
                <a:latin typeface="Arial" pitchFamily="34" charset="0"/>
                <a:cs typeface="Arial" pitchFamily="34" charset="0"/>
              </a:rPr>
              <a:t>Learner Profile</a:t>
            </a:r>
            <a:r>
              <a:rPr lang="en-US" sz="2400" b="1" kern="0" dirty="0">
                <a:solidFill>
                  <a:schemeClr val="bg1"/>
                </a:solidFill>
                <a:latin typeface="Arial" pitchFamily="34" charset="0"/>
                <a:cs typeface="Arial" pitchFamily="34" charset="0"/>
              </a:rPr>
              <a:t/>
            </a:r>
            <a:br>
              <a:rPr lang="en-US" sz="2400" b="1" kern="0" dirty="0">
                <a:solidFill>
                  <a:schemeClr val="bg1"/>
                </a:solidFill>
                <a:latin typeface="Arial" pitchFamily="34" charset="0"/>
                <a:cs typeface="Arial" pitchFamily="34" charset="0"/>
              </a:rPr>
            </a:br>
            <a:endParaRPr lang="en-US" sz="2000" dirty="0">
              <a:solidFill>
                <a:schemeClr val="bg1"/>
              </a:solidFill>
              <a:latin typeface="Arial" pitchFamily="34" charset="0"/>
              <a:cs typeface="Arial" pitchFamily="34" charset="0"/>
            </a:endParaRPr>
          </a:p>
        </p:txBody>
      </p:sp>
      <p:sp>
        <p:nvSpPr>
          <p:cNvPr id="8197" name="Content Placeholder 8"/>
          <p:cNvSpPr>
            <a:spLocks noGrp="1"/>
          </p:cNvSpPr>
          <p:nvPr>
            <p:ph sz="half" idx="1"/>
          </p:nvPr>
        </p:nvSpPr>
        <p:spPr>
          <a:xfrm>
            <a:off x="1588" y="1371600"/>
            <a:ext cx="3046412" cy="4754563"/>
          </a:xfrm>
        </p:spPr>
        <p:txBody>
          <a:bodyPr/>
          <a:lstStyle/>
          <a:p>
            <a:endParaRPr lang="en-US" sz="2400" dirty="0" smtClean="0">
              <a:latin typeface="Arial" charset="0"/>
              <a:cs typeface="Arial" charset="0"/>
            </a:endParaRPr>
          </a:p>
          <a:p>
            <a:endParaRPr lang="en-US" sz="2400" dirty="0" smtClean="0">
              <a:latin typeface="Arial" charset="0"/>
              <a:cs typeface="Arial" charset="0"/>
            </a:endParaRPr>
          </a:p>
          <a:p>
            <a:r>
              <a:rPr lang="en-US" sz="2400" dirty="0" smtClean="0">
                <a:latin typeface="Arial" charset="0"/>
                <a:cs typeface="Arial" charset="0"/>
              </a:rPr>
              <a:t>96,847 registered learners</a:t>
            </a:r>
          </a:p>
          <a:p>
            <a:r>
              <a:rPr lang="en-US" sz="2400" dirty="0" smtClean="0">
                <a:latin typeface="Arial" charset="0"/>
                <a:cs typeface="Arial" charset="0"/>
              </a:rPr>
              <a:t>195,636 certificates earned</a:t>
            </a:r>
          </a:p>
          <a:p>
            <a:r>
              <a:rPr lang="en-US" sz="2400" dirty="0" smtClean="0">
                <a:latin typeface="Arial" charset="0"/>
                <a:cs typeface="Arial" charset="0"/>
              </a:rPr>
              <a:t>245 countries represented</a:t>
            </a:r>
          </a:p>
        </p:txBody>
      </p:sp>
      <p:pic>
        <p:nvPicPr>
          <p:cNvPr id="8198" name="Content Placeholder 8" descr="LearnersProfession.JPG"/>
          <p:cNvPicPr>
            <a:picLocks noGrp="1" noChangeAspect="1"/>
          </p:cNvPicPr>
          <p:nvPr>
            <p:ph sz="half" idx="2"/>
          </p:nvPr>
        </p:nvPicPr>
        <p:blipFill>
          <a:blip r:embed="rId4" cstate="print">
            <a:extLst>
              <a:ext uri="{28A0092B-C50C-407E-A947-70E740481C1C}">
                <a14:useLocalDpi xmlns:a14="http://schemas.microsoft.com/office/drawing/2010/main" xmlns="" val="0"/>
              </a:ext>
            </a:extLst>
          </a:blip>
          <a:srcRect/>
          <a:stretch>
            <a:fillRect/>
          </a:stretch>
        </p:blipFill>
        <p:spPr>
          <a:xfrm>
            <a:off x="3110542" y="1676400"/>
            <a:ext cx="5623884" cy="4343400"/>
          </a:xfrm>
        </p:spPr>
      </p:pic>
      <p:pic>
        <p:nvPicPr>
          <p:cNvPr id="6" name="Picture 5" descr="fm_logo.png"/>
          <p:cNvPicPr>
            <a:picLocks noChangeAspect="1"/>
          </p:cNvPicPr>
          <p:nvPr/>
        </p:nvPicPr>
        <p:blipFill>
          <a:blip r:embed="rId5"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19" name="Title 1"/>
          <p:cNvSpPr>
            <a:spLocks noGrp="1"/>
          </p:cNvSpPr>
          <p:nvPr>
            <p:ph type="title"/>
          </p:nvPr>
        </p:nvSpPr>
        <p:spPr>
          <a:xfrm>
            <a:off x="152400" y="228600"/>
            <a:ext cx="8229600" cy="1143000"/>
          </a:xfrm>
        </p:spPr>
        <p:txBody>
          <a:bodyPr/>
          <a:lstStyle/>
          <a:p>
            <a:pPr algn="l"/>
            <a:r>
              <a:rPr lang="en-US" sz="4000" b="1" dirty="0" smtClean="0">
                <a:solidFill>
                  <a:schemeClr val="bg1"/>
                </a:solidFill>
                <a:latin typeface="Arial" charset="0"/>
                <a:cs typeface="Arial" charset="0"/>
              </a:rPr>
              <a:t>Benefits of Courses</a:t>
            </a:r>
            <a:r>
              <a:rPr lang="en-US" dirty="0" smtClean="0">
                <a:latin typeface="Arial" charset="0"/>
                <a:cs typeface="Arial" charset="0"/>
              </a:rPr>
              <a:t/>
            </a:r>
            <a:br>
              <a:rPr lang="en-US" dirty="0" smtClean="0">
                <a:latin typeface="Arial" charset="0"/>
                <a:cs typeface="Arial" charset="0"/>
              </a:rPr>
            </a:br>
            <a:endParaRPr lang="en-US" dirty="0" smtClean="0">
              <a:latin typeface="Arial" charset="0"/>
              <a:cs typeface="Arial" charset="0"/>
            </a:endParaRPr>
          </a:p>
        </p:txBody>
      </p:sp>
      <p:sp>
        <p:nvSpPr>
          <p:cNvPr id="9220" name="Content Placeholder 2"/>
          <p:cNvSpPr>
            <a:spLocks noGrp="1"/>
          </p:cNvSpPr>
          <p:nvPr>
            <p:ph idx="1"/>
          </p:nvPr>
        </p:nvSpPr>
        <p:spPr/>
        <p:txBody>
          <a:bodyPr/>
          <a:lstStyle/>
          <a:p>
            <a:r>
              <a:rPr lang="en-US" dirty="0" smtClean="0">
                <a:latin typeface="Arial" charset="0"/>
                <a:cs typeface="Arial" charset="0"/>
              </a:rPr>
              <a:t>Increased job performance (self-reported)</a:t>
            </a:r>
          </a:p>
          <a:p>
            <a:r>
              <a:rPr lang="en-US" dirty="0" smtClean="0">
                <a:latin typeface="Arial" charset="0"/>
                <a:cs typeface="Arial" charset="0"/>
              </a:rPr>
              <a:t>Program strategy, planning, and implementation</a:t>
            </a:r>
          </a:p>
          <a:p>
            <a:r>
              <a:rPr lang="en-US" dirty="0" smtClean="0">
                <a:latin typeface="Arial" charset="0"/>
                <a:cs typeface="Arial" charset="0"/>
              </a:rPr>
              <a:t>Technical meetings and conferences</a:t>
            </a:r>
          </a:p>
          <a:p>
            <a:r>
              <a:rPr lang="en-US" dirty="0" smtClean="0">
                <a:latin typeface="Arial" charset="0"/>
                <a:cs typeface="Arial" charset="0"/>
              </a:rPr>
              <a:t>Developing materials for health workers</a:t>
            </a:r>
          </a:p>
          <a:p>
            <a:r>
              <a:rPr lang="en-US" dirty="0" smtClean="0">
                <a:latin typeface="Arial" charset="0"/>
                <a:cs typeface="Arial" charset="0"/>
              </a:rPr>
              <a:t>Advocacy efforts</a:t>
            </a:r>
          </a:p>
          <a:p>
            <a:r>
              <a:rPr lang="en-US" dirty="0" smtClean="0">
                <a:latin typeface="Arial" charset="0"/>
                <a:cs typeface="Arial" charset="0"/>
              </a:rPr>
              <a:t>Job interviews</a:t>
            </a:r>
          </a:p>
          <a:p>
            <a:pPr>
              <a:buFont typeface="Arial" charset="0"/>
              <a:buNone/>
            </a:pPr>
            <a:endParaRPr lang="en-US" dirty="0" smtClean="0">
              <a:latin typeface="Arial" charset="0"/>
              <a:cs typeface="Arial" charset="0"/>
            </a:endParaRPr>
          </a:p>
        </p:txBody>
      </p:sp>
      <p:pic>
        <p:nvPicPr>
          <p:cNvPr id="5" name="Picture 4" descr="fm_logo.png"/>
          <p:cNvPicPr>
            <a:picLocks noChangeAspect="1"/>
          </p:cNvPicPr>
          <p:nvPr/>
        </p:nvPicPr>
        <p:blipFill>
          <a:blip r:embed="rId4"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4" descr="Fram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8" y="-28575"/>
            <a:ext cx="9142412"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3" name="Title 1"/>
          <p:cNvSpPr>
            <a:spLocks noGrp="1"/>
          </p:cNvSpPr>
          <p:nvPr>
            <p:ph type="title"/>
          </p:nvPr>
        </p:nvSpPr>
        <p:spPr>
          <a:xfrm>
            <a:off x="152400" y="228600"/>
            <a:ext cx="8229600" cy="1143000"/>
          </a:xfrm>
        </p:spPr>
        <p:txBody>
          <a:bodyPr/>
          <a:lstStyle/>
          <a:p>
            <a:pPr algn="l"/>
            <a:r>
              <a:rPr lang="en-US" sz="4000" b="1" dirty="0" smtClean="0">
                <a:solidFill>
                  <a:schemeClr val="bg1"/>
                </a:solidFill>
                <a:latin typeface="Arial" charset="0"/>
                <a:cs typeface="Arial" charset="0"/>
              </a:rPr>
              <a:t>Old Site Limitations</a:t>
            </a:r>
            <a:r>
              <a:rPr lang="en-US" dirty="0" smtClean="0">
                <a:latin typeface="Arial" charset="0"/>
                <a:cs typeface="Arial" charset="0"/>
              </a:rPr>
              <a:t/>
            </a:r>
            <a:br>
              <a:rPr lang="en-US" dirty="0" smtClean="0">
                <a:latin typeface="Arial" charset="0"/>
                <a:cs typeface="Arial" charset="0"/>
              </a:rPr>
            </a:br>
            <a:endParaRPr lang="en-US" dirty="0" smtClean="0">
              <a:latin typeface="Arial" charset="0"/>
              <a:cs typeface="Arial" charset="0"/>
            </a:endParaRPr>
          </a:p>
        </p:txBody>
      </p:sp>
      <p:sp>
        <p:nvSpPr>
          <p:cNvPr id="10244" name="Content Placeholder 2"/>
          <p:cNvSpPr>
            <a:spLocks noGrp="1"/>
          </p:cNvSpPr>
          <p:nvPr>
            <p:ph idx="1"/>
          </p:nvPr>
        </p:nvSpPr>
        <p:spPr/>
        <p:txBody>
          <a:bodyPr/>
          <a:lstStyle/>
          <a:p>
            <a:r>
              <a:rPr lang="en-US" sz="4000" dirty="0" smtClean="0">
                <a:latin typeface="Arial" charset="0"/>
                <a:cs typeface="Arial" charset="0"/>
              </a:rPr>
              <a:t>Organizational </a:t>
            </a:r>
          </a:p>
          <a:p>
            <a:r>
              <a:rPr lang="en-US" sz="4000" dirty="0" smtClean="0">
                <a:latin typeface="Arial" charset="0"/>
                <a:cs typeface="Arial" charset="0"/>
              </a:rPr>
              <a:t>Technical</a:t>
            </a:r>
          </a:p>
          <a:p>
            <a:endParaRPr lang="en-US" sz="2800" dirty="0" smtClean="0">
              <a:latin typeface="Arial" charset="0"/>
              <a:cs typeface="Arial" charset="0"/>
            </a:endParaRPr>
          </a:p>
          <a:p>
            <a:endParaRPr lang="en-US" dirty="0" smtClean="0">
              <a:latin typeface="Arial" charset="0"/>
              <a:cs typeface="Arial" charset="0"/>
            </a:endParaRPr>
          </a:p>
          <a:p>
            <a:pPr>
              <a:buFont typeface="Arial" charset="0"/>
              <a:buNone/>
            </a:pPr>
            <a:endParaRPr lang="en-US" dirty="0" smtClean="0">
              <a:latin typeface="Arial" charset="0"/>
              <a:cs typeface="Arial" charset="0"/>
            </a:endParaRPr>
          </a:p>
        </p:txBody>
      </p:sp>
      <p:pic>
        <p:nvPicPr>
          <p:cNvPr id="5" name="Picture 4" descr="fm_logo.png"/>
          <p:cNvPicPr>
            <a:picLocks noChangeAspect="1"/>
          </p:cNvPicPr>
          <p:nvPr/>
        </p:nvPicPr>
        <p:blipFill>
          <a:blip r:embed="rId4" cstate="print"/>
          <a:stretch>
            <a:fillRect/>
          </a:stretch>
        </p:blipFill>
        <p:spPr>
          <a:xfrm>
            <a:off x="3276600" y="6096000"/>
            <a:ext cx="2005497" cy="479512"/>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368&quot;/&gt;&lt;/object&gt;&lt;object type=&quot;3&quot; unique_id=&quot;12380&quot;&gt;&lt;property id=&quot;20148&quot; value=&quot;5&quot;/&gt;&lt;property id=&quot;20300&quot; value=&quot;Slide 9&quot;/&gt;&lt;property id=&quot;20307&quot; value=&quot;445&quot;/&gt;&lt;/object&gt;&lt;object type=&quot;3&quot; unique_id=&quot;12699&quot;&gt;&lt;property id=&quot;20148&quot; value=&quot;5&quot;/&gt;&lt;property id=&quot;20300&quot; value=&quot;Slide 8&quot;/&gt;&lt;property id=&quot;20307&quot; value=&quot;460&quot;/&gt;&lt;/object&gt;&lt;object type=&quot;3&quot; unique_id=&quot;12852&quot;&gt;&lt;property id=&quot;20148&quot; value=&quot;5&quot;/&gt;&lt;property id=&quot;20300&quot; value=&quot;Slide 5&quot;/&gt;&lt;property id=&quot;20307&quot; value=&quot;467&quot;/&gt;&lt;/object&gt;&lt;object type=&quot;3&quot; unique_id=&quot;13058&quot;&gt;&lt;property id=&quot;20148&quot; value=&quot;5&quot;/&gt;&lt;property id=&quot;20300&quot; value=&quot;Slide 4 - &amp;quot;Phase One: Lit Review Results&amp;#x0D;&amp;#x0A;&amp;quot;&quot;/&gt;&lt;property id=&quot;20307&quot; value=&quot;470&quot;/&gt;&lt;/object&gt;&lt;object type=&quot;3&quot; unique_id=&quot;13271&quot;&gt;&lt;property id=&quot;20148&quot; value=&quot;5&quot;/&gt;&lt;property id=&quot;20300&quot; value=&quot;Slide 2&quot;/&gt;&lt;property id=&quot;20307&quot; value=&quot;471&quot;/&gt;&lt;/object&gt;&lt;object type=&quot;3&quot; unique_id=&quot;13272&quot;&gt;&lt;property id=&quot;20148&quot; value=&quot;5&quot;/&gt;&lt;property id=&quot;20300&quot; value=&quot;Slide 3&quot;/&gt;&lt;property id=&quot;20307&quot; value=&quot;472&quot;/&gt;&lt;/object&gt;&lt;object type=&quot;3&quot; unique_id=&quot;13276&quot;&gt;&lt;property id=&quot;20148&quot; value=&quot;5&quot;/&gt;&lt;property id=&quot;20300&quot; value=&quot;Slide 20&quot;/&gt;&lt;property id=&quot;20307&quot; value=&quot;476&quot;/&gt;&lt;/object&gt;&lt;object type=&quot;3&quot; unique_id=&quot;13357&quot;&gt;&lt;property id=&quot;20148&quot; value=&quot;5&quot;/&gt;&lt;property id=&quot;20300&quot; value=&quot;Slide 19&quot;/&gt;&lt;property id=&quot;20307&quot; value=&quot;477&quot;/&gt;&lt;/object&gt;&lt;object type=&quot;3&quot; unique_id=&quot;13497&quot;&gt;&lt;property id=&quot;20148&quot; value=&quot;5&quot;/&gt;&lt;property id=&quot;20300&quot; value=&quot;Slide 6 - &amp;quot;Phase One: Top 10 Countries Represented &amp;#x0D;&amp;#x0A;&amp;quot;&quot;/&gt;&lt;property id=&quot;20307&quot; value=&quot;480&quot;/&gt;&lt;/object&gt;&lt;object type=&quot;3&quot; unique_id=&quot;13498&quot;&gt;&lt;property id=&quot;20148&quot; value=&quot;5&quot;/&gt;&lt;property id=&quot;20300&quot; value=&quot;Slide 7 - &amp;quot;Phase One: Target Audience&amp;#x0D;&amp;#x0A;&amp;quot;&quot;/&gt;&lt;property id=&quot;20307&quot; value=&quot;481&quot;/&gt;&lt;/object&gt;&lt;object type=&quot;3&quot; unique_id=&quot;13499&quot;&gt;&lt;property id=&quot;20148&quot; value=&quot;5&quot;/&gt;&lt;property id=&quot;20300&quot; value=&quot;Slide 10 - &amp;quot;Phase Two: Online Survey &amp;#x0D;&amp;#x0A;&amp;quot;&quot;/&gt;&lt;property id=&quot;20307&quot; value=&quot;486&quot;/&gt;&lt;/object&gt;&lt;object type=&quot;3&quot; unique_id=&quot;13500&quot;&gt;&lt;property id=&quot;20148&quot; value=&quot;5&quot;/&gt;&lt;property id=&quot;20300&quot; value=&quot;Slide 11 - &amp;quot;Phase Two: Benefits of Taking a Course&amp;#x0D;&amp;#x0A;&amp;quot;&quot;/&gt;&lt;property id=&quot;20307&quot; value=&quot;485&quot;/&gt;&lt;/object&gt;&lt;object type=&quot;3&quot; unique_id=&quot;13501&quot;&gt;&lt;property id=&quot;20148&quot; value=&quot;5&quot;/&gt;&lt;property id=&quot;20300&quot; value=&quot;Slide 12 - &amp;quot;Phase Two: Online Survey Results &amp;#x0D;&amp;#x0A;&amp;quot;&quot;/&gt;&lt;property id=&quot;20307&quot; value=&quot;482&quot;/&gt;&lt;/object&gt;&lt;object type=&quot;3&quot; unique_id=&quot;13502&quot;&gt;&lt;property id=&quot;20148&quot; value=&quot;5&quot;/&gt;&lt;property id=&quot;20300&quot; value=&quot;Slide 15 - &amp;quot;Phase Three: In-depth Interviews&amp;#x0D;&amp;#x0A;&amp;quot;&quot;/&gt;&lt;property id=&quot;20307&quot; value=&quot;488&quot;/&gt;&lt;/object&gt;&lt;object type=&quot;3&quot; unique_id=&quot;13503&quot;&gt;&lt;property id=&quot;20148&quot; value=&quot;5&quot;/&gt;&lt;property id=&quot;20300&quot; value=&quot;Slide 16 - &amp;quot;Phase Three: Direct Application to Work&amp;#x0D;&amp;#x0A;&amp;quot;&quot;/&gt;&lt;property id=&quot;20307&quot; value=&quot;489&quot;/&gt;&lt;/object&gt;&lt;object type=&quot;3&quot; unique_id=&quot;13504&quot;&gt;&lt;property id=&quot;20148&quot; value=&quot;5&quot;/&gt;&lt;property id=&quot;20300&quot; value=&quot;Slide 17 - &amp;quot;Phase Three: Knowledge Acquisition and Transfer&amp;#x0D;&amp;#x0A;&amp;quot;&quot;/&gt;&lt;property id=&quot;20307&quot; value=&quot;490&quot;/&gt;&lt;/object&gt;&lt;object type=&quot;3&quot; unique_id=&quot;13506&quot;&gt;&lt;property id=&quot;20148&quot; value=&quot;5&quot;/&gt;&lt;property id=&quot;20300&quot; value=&quot;Slide 21&quot;/&gt;&lt;property id=&quot;20307&quot; value=&quot;491&quot;/&gt;&lt;/object&gt;&lt;object type=&quot;3&quot; unique_id=&quot;13756&quot;&gt;&lt;property id=&quot;20148&quot; value=&quot;5&quot;/&gt;&lt;property id=&quot;20300&quot; value=&quot;Slide 13&quot;/&gt;&lt;property id=&quot;20307&quot; value=&quot;493&quot;/&gt;&lt;/object&gt;&lt;object type=&quot;3&quot; unique_id=&quot;13757&quot;&gt;&lt;property id=&quot;20148&quot; value=&quot;5&quot;/&gt;&lt;property id=&quot;20300&quot; value=&quot;Slide 14&quot;/&gt;&lt;property id=&quot;20307&quot; value=&quot;494&quot;/&gt;&lt;/object&gt;&lt;object type=&quot;3&quot; unique_id=&quot;13758&quot;&gt;&lt;property id=&quot;20148&quot; value=&quot;5&quot;/&gt;&lt;property id=&quot;20300&quot; value=&quot;Slide 18&quot;/&gt;&lt;property id=&quot;20307&quot; value=&quot;495&quot;/&gt;&lt;/object&gt;&lt;/object&gt;&lt;/object&gt;&lt;/database&gt;"/>
  <p:tag name="SECTOMILLISECCONVERTED" val="1"/>
  <p:tag name="ARTICULATE_PROJECT_OPEN" val="0"/>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44906</TotalTime>
  <Words>790</Words>
  <Application>Microsoft Office PowerPoint</Application>
  <PresentationFormat>On-screen Show (4:3)</PresentationFormat>
  <Paragraphs>152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Custom Design</vt:lpstr>
      <vt:lpstr>Global Health eLearning</vt:lpstr>
      <vt:lpstr>Your Presenters…..</vt:lpstr>
      <vt:lpstr>And you…..</vt:lpstr>
      <vt:lpstr>Slide 4</vt:lpstr>
      <vt:lpstr>Global Health eLearning Center </vt:lpstr>
      <vt:lpstr>Primary and Secondary Audience </vt:lpstr>
      <vt:lpstr>Slide 7</vt:lpstr>
      <vt:lpstr>Benefits of Courses </vt:lpstr>
      <vt:lpstr>Old Site Limitations </vt:lpstr>
      <vt:lpstr>New Site Technical Challenges </vt:lpstr>
      <vt:lpstr>New Site Features </vt:lpstr>
      <vt:lpstr>New Site Features </vt:lpstr>
      <vt:lpstr>New Site Features </vt:lpstr>
      <vt:lpstr>New Site Features </vt:lpstr>
      <vt:lpstr>New Site Features </vt:lpstr>
      <vt:lpstr>Slide 16</vt:lpstr>
      <vt:lpstr>Slide 17</vt:lpstr>
      <vt:lpstr>Slide 18</vt:lpstr>
      <vt:lpstr>Slide 19</vt:lpstr>
      <vt:lpstr>Slide 20</vt:lpstr>
      <vt:lpstr>Slide 21</vt:lpstr>
    </vt:vector>
  </TitlesOfParts>
  <Company>CCP</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Alexander</dc:creator>
  <cp:lastModifiedBy>Sara Mazursky</cp:lastModifiedBy>
  <cp:revision>2395</cp:revision>
  <dcterms:created xsi:type="dcterms:W3CDTF">2011-02-15T00:45:22Z</dcterms:created>
  <dcterms:modified xsi:type="dcterms:W3CDTF">2013-05-20T12:51:05Z</dcterms:modified>
</cp:coreProperties>
</file>