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8"/>
  </p:notesMasterIdLst>
  <p:sldIdLst>
    <p:sldId id="256" r:id="rId2"/>
    <p:sldId id="257" r:id="rId3"/>
    <p:sldId id="259" r:id="rId4"/>
    <p:sldId id="262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81" r:id="rId13"/>
    <p:sldId id="280" r:id="rId14"/>
    <p:sldId id="283" r:id="rId15"/>
    <p:sldId id="279" r:id="rId16"/>
    <p:sldId id="264" r:id="rId17"/>
    <p:sldId id="288" r:id="rId18"/>
    <p:sldId id="284" r:id="rId19"/>
    <p:sldId id="289" r:id="rId20"/>
    <p:sldId id="287" r:id="rId21"/>
    <p:sldId id="271" r:id="rId22"/>
    <p:sldId id="270" r:id="rId23"/>
    <p:sldId id="274" r:id="rId24"/>
    <p:sldId id="272" r:id="rId25"/>
    <p:sldId id="286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hardreinhardt:Desktop:FEMA%20Web%20and%20Text%20Message%20Activi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hardreinhardt:Desktop:FEMA%20Web%20and%20Text%20Message%20Activity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hardreinhardt:Desktop:FEMA%20Web%20and%20Text%20Message%20Activity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hardreinhardt:Desktop:FEMA%20Web%20and%20Text%20Message%20Activity.xlsx" TargetMode="External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hardreinhardt:Desktop:FEMA%20Web%20and%20Text%20Message%20Activity.xlsx" TargetMode="External"/><Relationship Id="rId2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annenicolosi:Dropbox:FEMA.Gov:Reports:Daily%20Reports:FEMA%20Web%20and%20Text%20Message%20Activity.xlsx" TargetMode="External"/><Relationship Id="rId2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annenicolosi:Dropbox:FEMA.Gov:Reports:Daily%20Reports:FEMA%20Web%20and%20Text%20Message%20Activity.xlsx" TargetMode="External"/><Relationship Id="rId2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annenicolosi:Dropbox:FEMA.Gov:Reports:Daily%20Reports:FEMA%20Web%20and%20Text%20Message%20Activity.xlsx" TargetMode="External"/><Relationship Id="rId2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annenicolosi:Dropbox:FEMA.Gov:Reports:Daily%20Reports:FEMA%20Web%20and%20Text%20Message%20Activity.xlsx" TargetMode="External"/><Relationship Id="rId2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Isaac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</c:v>
          </c:tx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'2012'!$G$232:$G$262</c:f>
              <c:numCache>
                <c:formatCode>#,##0</c:formatCode>
                <c:ptCount val="31"/>
                <c:pt idx="0">
                  <c:v>14999.0</c:v>
                </c:pt>
                <c:pt idx="1">
                  <c:v>16608.0</c:v>
                </c:pt>
                <c:pt idx="2">
                  <c:v>41680.0</c:v>
                </c:pt>
                <c:pt idx="3">
                  <c:v>43997.0</c:v>
                </c:pt>
                <c:pt idx="4">
                  <c:v>46202.0</c:v>
                </c:pt>
                <c:pt idx="5">
                  <c:v>50341.0</c:v>
                </c:pt>
                <c:pt idx="6">
                  <c:v>45009.0</c:v>
                </c:pt>
                <c:pt idx="7">
                  <c:v>28795.0</c:v>
                </c:pt>
                <c:pt idx="8">
                  <c:v>38630.0</c:v>
                </c:pt>
                <c:pt idx="9">
                  <c:v>66728.0</c:v>
                </c:pt>
                <c:pt idx="10">
                  <c:v>65485.0</c:v>
                </c:pt>
                <c:pt idx="11">
                  <c:v>65724.0</c:v>
                </c:pt>
                <c:pt idx="12">
                  <c:v>68559.0</c:v>
                </c:pt>
                <c:pt idx="13">
                  <c:v>61620.0</c:v>
                </c:pt>
                <c:pt idx="14">
                  <c:v>51067.0</c:v>
                </c:pt>
                <c:pt idx="15">
                  <c:v>52491.0</c:v>
                </c:pt>
                <c:pt idx="16">
                  <c:v>59584.0</c:v>
                </c:pt>
                <c:pt idx="17">
                  <c:v>83103.0</c:v>
                </c:pt>
                <c:pt idx="18">
                  <c:v>71370.0</c:v>
                </c:pt>
                <c:pt idx="19">
                  <c:v>62210.0</c:v>
                </c:pt>
                <c:pt idx="20">
                  <c:v>57896.0</c:v>
                </c:pt>
                <c:pt idx="21">
                  <c:v>27596.0</c:v>
                </c:pt>
                <c:pt idx="22">
                  <c:v>27586.0</c:v>
                </c:pt>
                <c:pt idx="23">
                  <c:v>63611.0</c:v>
                </c:pt>
                <c:pt idx="24">
                  <c:v>55983.0</c:v>
                </c:pt>
                <c:pt idx="25">
                  <c:v>53371.0</c:v>
                </c:pt>
                <c:pt idx="26">
                  <c:v>53055.0</c:v>
                </c:pt>
                <c:pt idx="27">
                  <c:v>46291.0</c:v>
                </c:pt>
                <c:pt idx="28">
                  <c:v>21645.0</c:v>
                </c:pt>
                <c:pt idx="29">
                  <c:v>23257.0</c:v>
                </c:pt>
                <c:pt idx="30">
                  <c:v>53570.0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1889272"/>
        <c:axId val="-2101886168"/>
      </c:lineChart>
      <c:dateAx>
        <c:axId val="-210188927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101886168"/>
        <c:crosses val="autoZero"/>
        <c:auto val="1"/>
        <c:lblOffset val="100"/>
        <c:baseTimeUnit val="days"/>
      </c:dateAx>
      <c:valAx>
        <c:axId val="-21018861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-2101889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Isaac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</c:v>
          </c:tx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'2012'!$G$232:$G$262</c:f>
              <c:numCache>
                <c:formatCode>#,##0</c:formatCode>
                <c:ptCount val="31"/>
                <c:pt idx="0">
                  <c:v>14999.0</c:v>
                </c:pt>
                <c:pt idx="1">
                  <c:v>16608.0</c:v>
                </c:pt>
                <c:pt idx="2">
                  <c:v>41680.0</c:v>
                </c:pt>
                <c:pt idx="3">
                  <c:v>43997.0</c:v>
                </c:pt>
                <c:pt idx="4">
                  <c:v>46202.0</c:v>
                </c:pt>
                <c:pt idx="5">
                  <c:v>50341.0</c:v>
                </c:pt>
                <c:pt idx="6">
                  <c:v>45009.0</c:v>
                </c:pt>
                <c:pt idx="7">
                  <c:v>28795.0</c:v>
                </c:pt>
                <c:pt idx="8">
                  <c:v>38630.0</c:v>
                </c:pt>
                <c:pt idx="9">
                  <c:v>66728.0</c:v>
                </c:pt>
                <c:pt idx="10">
                  <c:v>65485.0</c:v>
                </c:pt>
                <c:pt idx="11">
                  <c:v>65724.0</c:v>
                </c:pt>
                <c:pt idx="12">
                  <c:v>68559.0</c:v>
                </c:pt>
                <c:pt idx="13">
                  <c:v>61620.0</c:v>
                </c:pt>
                <c:pt idx="14">
                  <c:v>51067.0</c:v>
                </c:pt>
                <c:pt idx="15">
                  <c:v>52491.0</c:v>
                </c:pt>
                <c:pt idx="16">
                  <c:v>59584.0</c:v>
                </c:pt>
                <c:pt idx="17">
                  <c:v>83103.0</c:v>
                </c:pt>
                <c:pt idx="18">
                  <c:v>71370.0</c:v>
                </c:pt>
                <c:pt idx="19">
                  <c:v>62210.0</c:v>
                </c:pt>
                <c:pt idx="20">
                  <c:v>57896.0</c:v>
                </c:pt>
                <c:pt idx="21">
                  <c:v>27596.0</c:v>
                </c:pt>
                <c:pt idx="22">
                  <c:v>27586.0</c:v>
                </c:pt>
                <c:pt idx="23">
                  <c:v>63611.0</c:v>
                </c:pt>
                <c:pt idx="24">
                  <c:v>55983.0</c:v>
                </c:pt>
                <c:pt idx="25">
                  <c:v>53371.0</c:v>
                </c:pt>
                <c:pt idx="26">
                  <c:v>53055.0</c:v>
                </c:pt>
                <c:pt idx="27">
                  <c:v>46291.0</c:v>
                </c:pt>
                <c:pt idx="28">
                  <c:v>21645.0</c:v>
                </c:pt>
                <c:pt idx="29">
                  <c:v>23257.0</c:v>
                </c:pt>
                <c:pt idx="30">
                  <c:v>53570.0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697304"/>
        <c:axId val="-2100694376"/>
      </c:lineChart>
      <c:dateAx>
        <c:axId val="-210069730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100694376"/>
        <c:crosses val="autoZero"/>
        <c:auto val="1"/>
        <c:lblOffset val="100"/>
        <c:baseTimeUnit val="days"/>
      </c:dateAx>
      <c:valAx>
        <c:axId val="-2100694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-2100697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Isaac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</c:v>
          </c:tx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'2012'!$G$232:$G$262</c:f>
              <c:numCache>
                <c:formatCode>#,##0</c:formatCode>
                <c:ptCount val="31"/>
                <c:pt idx="0">
                  <c:v>14999.0</c:v>
                </c:pt>
                <c:pt idx="1">
                  <c:v>16608.0</c:v>
                </c:pt>
                <c:pt idx="2">
                  <c:v>41680.0</c:v>
                </c:pt>
                <c:pt idx="3">
                  <c:v>43997.0</c:v>
                </c:pt>
                <c:pt idx="4">
                  <c:v>46202.0</c:v>
                </c:pt>
                <c:pt idx="5">
                  <c:v>50341.0</c:v>
                </c:pt>
                <c:pt idx="6">
                  <c:v>45009.0</c:v>
                </c:pt>
                <c:pt idx="7">
                  <c:v>28795.0</c:v>
                </c:pt>
                <c:pt idx="8">
                  <c:v>38630.0</c:v>
                </c:pt>
                <c:pt idx="9">
                  <c:v>66728.0</c:v>
                </c:pt>
                <c:pt idx="10">
                  <c:v>65485.0</c:v>
                </c:pt>
                <c:pt idx="11">
                  <c:v>65724.0</c:v>
                </c:pt>
                <c:pt idx="12">
                  <c:v>68559.0</c:v>
                </c:pt>
                <c:pt idx="13">
                  <c:v>61620.0</c:v>
                </c:pt>
                <c:pt idx="14">
                  <c:v>51067.0</c:v>
                </c:pt>
                <c:pt idx="15">
                  <c:v>52491.0</c:v>
                </c:pt>
                <c:pt idx="16">
                  <c:v>59584.0</c:v>
                </c:pt>
                <c:pt idx="17">
                  <c:v>83103.0</c:v>
                </c:pt>
                <c:pt idx="18">
                  <c:v>71370.0</c:v>
                </c:pt>
                <c:pt idx="19">
                  <c:v>62210.0</c:v>
                </c:pt>
                <c:pt idx="20">
                  <c:v>57896.0</c:v>
                </c:pt>
                <c:pt idx="21">
                  <c:v>27596.0</c:v>
                </c:pt>
                <c:pt idx="22">
                  <c:v>27586.0</c:v>
                </c:pt>
                <c:pt idx="23">
                  <c:v>63611.0</c:v>
                </c:pt>
                <c:pt idx="24">
                  <c:v>55983.0</c:v>
                </c:pt>
                <c:pt idx="25">
                  <c:v>53371.0</c:v>
                </c:pt>
                <c:pt idx="26">
                  <c:v>53055.0</c:v>
                </c:pt>
                <c:pt idx="27">
                  <c:v>46291.0</c:v>
                </c:pt>
                <c:pt idx="28">
                  <c:v>21645.0</c:v>
                </c:pt>
                <c:pt idx="29">
                  <c:v>23257.0</c:v>
                </c:pt>
                <c:pt idx="30">
                  <c:v>53570.0</c:v>
                </c:pt>
              </c:numCache>
            </c:numRef>
          </c:val>
          <c:smooth val="0"/>
        </c:ser>
        <c:ser>
          <c:idx val="1"/>
          <c:order val="1"/>
          <c:tx>
            <c:v>Ready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'2012'!$I$232:$I$262</c:f>
              <c:numCache>
                <c:formatCode>_(* #,##0_);_(* \(#,##0\);_(* "-"??_);_(@_)</c:formatCode>
                <c:ptCount val="31"/>
                <c:pt idx="0">
                  <c:v>5542.0</c:v>
                </c:pt>
                <c:pt idx="1">
                  <c:v>6338.0</c:v>
                </c:pt>
                <c:pt idx="2">
                  <c:v>9874.0</c:v>
                </c:pt>
                <c:pt idx="3">
                  <c:v>13155.0</c:v>
                </c:pt>
                <c:pt idx="4">
                  <c:v>24628.0</c:v>
                </c:pt>
                <c:pt idx="5">
                  <c:v>28230.0</c:v>
                </c:pt>
                <c:pt idx="6">
                  <c:v>25177.0</c:v>
                </c:pt>
                <c:pt idx="7">
                  <c:v>22744.0</c:v>
                </c:pt>
                <c:pt idx="8">
                  <c:v>30782.0</c:v>
                </c:pt>
                <c:pt idx="9">
                  <c:v>33536.0</c:v>
                </c:pt>
                <c:pt idx="10">
                  <c:v>24993.0</c:v>
                </c:pt>
                <c:pt idx="11">
                  <c:v>21517.0</c:v>
                </c:pt>
                <c:pt idx="12">
                  <c:v>15655.0</c:v>
                </c:pt>
                <c:pt idx="13">
                  <c:v>12131.0</c:v>
                </c:pt>
                <c:pt idx="14">
                  <c:v>8797.0</c:v>
                </c:pt>
                <c:pt idx="15">
                  <c:v>9205.0</c:v>
                </c:pt>
                <c:pt idx="16">
                  <c:v>13100.0</c:v>
                </c:pt>
                <c:pt idx="17">
                  <c:v>21544.0</c:v>
                </c:pt>
                <c:pt idx="18">
                  <c:v>23153.0</c:v>
                </c:pt>
                <c:pt idx="19">
                  <c:v>19470.0</c:v>
                </c:pt>
                <c:pt idx="20">
                  <c:v>19568.0</c:v>
                </c:pt>
                <c:pt idx="21">
                  <c:v>11631.0</c:v>
                </c:pt>
                <c:pt idx="22">
                  <c:v>10853.0</c:v>
                </c:pt>
                <c:pt idx="23">
                  <c:v>20741.0</c:v>
                </c:pt>
                <c:pt idx="24">
                  <c:v>19453.0</c:v>
                </c:pt>
                <c:pt idx="25">
                  <c:v>22208.0</c:v>
                </c:pt>
                <c:pt idx="26">
                  <c:v>18113.0</c:v>
                </c:pt>
                <c:pt idx="27">
                  <c:v>14726.0</c:v>
                </c:pt>
                <c:pt idx="28">
                  <c:v>8118.0</c:v>
                </c:pt>
                <c:pt idx="29">
                  <c:v>8971.0</c:v>
                </c:pt>
                <c:pt idx="30">
                  <c:v>16825.0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592680"/>
        <c:axId val="-2078589640"/>
      </c:lineChart>
      <c:dateAx>
        <c:axId val="-207859268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78589640"/>
        <c:crosses val="autoZero"/>
        <c:auto val="1"/>
        <c:lblOffset val="100"/>
        <c:baseTimeUnit val="days"/>
      </c:dateAx>
      <c:valAx>
        <c:axId val="-20785896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-2078592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Isaac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</c:v>
          </c:tx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'2012'!$G$232:$G$262</c:f>
              <c:numCache>
                <c:formatCode>#,##0</c:formatCode>
                <c:ptCount val="31"/>
                <c:pt idx="0">
                  <c:v>14999.0</c:v>
                </c:pt>
                <c:pt idx="1">
                  <c:v>16608.0</c:v>
                </c:pt>
                <c:pt idx="2">
                  <c:v>41680.0</c:v>
                </c:pt>
                <c:pt idx="3">
                  <c:v>43997.0</c:v>
                </c:pt>
                <c:pt idx="4">
                  <c:v>46202.0</c:v>
                </c:pt>
                <c:pt idx="5">
                  <c:v>50341.0</c:v>
                </c:pt>
                <c:pt idx="6">
                  <c:v>45009.0</c:v>
                </c:pt>
                <c:pt idx="7">
                  <c:v>28795.0</c:v>
                </c:pt>
                <c:pt idx="8">
                  <c:v>38630.0</c:v>
                </c:pt>
                <c:pt idx="9">
                  <c:v>66728.0</c:v>
                </c:pt>
                <c:pt idx="10">
                  <c:v>65485.0</c:v>
                </c:pt>
                <c:pt idx="11">
                  <c:v>65724.0</c:v>
                </c:pt>
                <c:pt idx="12">
                  <c:v>68559.0</c:v>
                </c:pt>
                <c:pt idx="13">
                  <c:v>61620.0</c:v>
                </c:pt>
                <c:pt idx="14">
                  <c:v>51067.0</c:v>
                </c:pt>
                <c:pt idx="15">
                  <c:v>52491.0</c:v>
                </c:pt>
                <c:pt idx="16">
                  <c:v>59584.0</c:v>
                </c:pt>
                <c:pt idx="17">
                  <c:v>83103.0</c:v>
                </c:pt>
                <c:pt idx="18">
                  <c:v>71370.0</c:v>
                </c:pt>
                <c:pt idx="19">
                  <c:v>62210.0</c:v>
                </c:pt>
                <c:pt idx="20">
                  <c:v>57896.0</c:v>
                </c:pt>
                <c:pt idx="21">
                  <c:v>27596.0</c:v>
                </c:pt>
                <c:pt idx="22">
                  <c:v>27586.0</c:v>
                </c:pt>
                <c:pt idx="23">
                  <c:v>63611.0</c:v>
                </c:pt>
                <c:pt idx="24">
                  <c:v>55983.0</c:v>
                </c:pt>
                <c:pt idx="25">
                  <c:v>53371.0</c:v>
                </c:pt>
                <c:pt idx="26">
                  <c:v>53055.0</c:v>
                </c:pt>
                <c:pt idx="27">
                  <c:v>46291.0</c:v>
                </c:pt>
                <c:pt idx="28">
                  <c:v>21645.0</c:v>
                </c:pt>
                <c:pt idx="29">
                  <c:v>23257.0</c:v>
                </c:pt>
                <c:pt idx="30">
                  <c:v>53570.0</c:v>
                </c:pt>
              </c:numCache>
            </c:numRef>
          </c:val>
          <c:smooth val="0"/>
        </c:ser>
        <c:ser>
          <c:idx val="1"/>
          <c:order val="1"/>
          <c:tx>
            <c:v>Ready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'2012'!$I$232:$I$262</c:f>
              <c:numCache>
                <c:formatCode>_(* #,##0_);_(* \(#,##0\);_(* "-"??_);_(@_)</c:formatCode>
                <c:ptCount val="31"/>
                <c:pt idx="0">
                  <c:v>5542.0</c:v>
                </c:pt>
                <c:pt idx="1">
                  <c:v>6338.0</c:v>
                </c:pt>
                <c:pt idx="2">
                  <c:v>9874.0</c:v>
                </c:pt>
                <c:pt idx="3">
                  <c:v>13155.0</c:v>
                </c:pt>
                <c:pt idx="4">
                  <c:v>24628.0</c:v>
                </c:pt>
                <c:pt idx="5">
                  <c:v>28230.0</c:v>
                </c:pt>
                <c:pt idx="6">
                  <c:v>25177.0</c:v>
                </c:pt>
                <c:pt idx="7">
                  <c:v>22744.0</c:v>
                </c:pt>
                <c:pt idx="8">
                  <c:v>30782.0</c:v>
                </c:pt>
                <c:pt idx="9">
                  <c:v>33536.0</c:v>
                </c:pt>
                <c:pt idx="10">
                  <c:v>24993.0</c:v>
                </c:pt>
                <c:pt idx="11">
                  <c:v>21517.0</c:v>
                </c:pt>
                <c:pt idx="12">
                  <c:v>15655.0</c:v>
                </c:pt>
                <c:pt idx="13">
                  <c:v>12131.0</c:v>
                </c:pt>
                <c:pt idx="14">
                  <c:v>8797.0</c:v>
                </c:pt>
                <c:pt idx="15">
                  <c:v>9205.0</c:v>
                </c:pt>
                <c:pt idx="16">
                  <c:v>13100.0</c:v>
                </c:pt>
                <c:pt idx="17">
                  <c:v>21544.0</c:v>
                </c:pt>
                <c:pt idx="18">
                  <c:v>23153.0</c:v>
                </c:pt>
                <c:pt idx="19">
                  <c:v>19470.0</c:v>
                </c:pt>
                <c:pt idx="20">
                  <c:v>19568.0</c:v>
                </c:pt>
                <c:pt idx="21">
                  <c:v>11631.0</c:v>
                </c:pt>
                <c:pt idx="22">
                  <c:v>10853.0</c:v>
                </c:pt>
                <c:pt idx="23">
                  <c:v>20741.0</c:v>
                </c:pt>
                <c:pt idx="24">
                  <c:v>19453.0</c:v>
                </c:pt>
                <c:pt idx="25">
                  <c:v>22208.0</c:v>
                </c:pt>
                <c:pt idx="26">
                  <c:v>18113.0</c:v>
                </c:pt>
                <c:pt idx="27">
                  <c:v>14726.0</c:v>
                </c:pt>
                <c:pt idx="28">
                  <c:v>8118.0</c:v>
                </c:pt>
                <c:pt idx="29">
                  <c:v>8971.0</c:v>
                </c:pt>
                <c:pt idx="30">
                  <c:v>16825.0</c:v>
                </c:pt>
              </c:numCache>
            </c:numRef>
          </c:val>
          <c:smooth val="0"/>
        </c:ser>
        <c:ser>
          <c:idx val="2"/>
          <c:order val="2"/>
          <c:tx>
            <c:v>DisasterAssistance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'2012'!$K$232:$K$262</c:f>
              <c:numCache>
                <c:formatCode>General</c:formatCode>
                <c:ptCount val="31"/>
                <c:pt idx="0" formatCode="#,##0">
                  <c:v>1120.0</c:v>
                </c:pt>
                <c:pt idx="1">
                  <c:v>965.0</c:v>
                </c:pt>
                <c:pt idx="2" formatCode="#,##0">
                  <c:v>2589.0</c:v>
                </c:pt>
                <c:pt idx="3" formatCode="#,##0">
                  <c:v>3341.0</c:v>
                </c:pt>
                <c:pt idx="4" formatCode="#,##0">
                  <c:v>3108.0</c:v>
                </c:pt>
                <c:pt idx="5" formatCode="#,##0">
                  <c:v>3335.0</c:v>
                </c:pt>
                <c:pt idx="6" formatCode="#,##0">
                  <c:v>2749.0</c:v>
                </c:pt>
                <c:pt idx="7" formatCode="#,##0">
                  <c:v>1582.0</c:v>
                </c:pt>
                <c:pt idx="8" formatCode="#,##0">
                  <c:v>2436.0</c:v>
                </c:pt>
                <c:pt idx="9" formatCode="#,##0">
                  <c:v>5615.0</c:v>
                </c:pt>
                <c:pt idx="10" formatCode="#,##0">
                  <c:v>6390.0</c:v>
                </c:pt>
                <c:pt idx="11" formatCode="#,##0">
                  <c:v>4162.0</c:v>
                </c:pt>
                <c:pt idx="12" formatCode="#,##0">
                  <c:v>7852.0</c:v>
                </c:pt>
                <c:pt idx="13" formatCode="#,##0">
                  <c:v>16237.0</c:v>
                </c:pt>
                <c:pt idx="14" formatCode="#,##0">
                  <c:v>37270.0</c:v>
                </c:pt>
                <c:pt idx="15" formatCode="#,##0">
                  <c:v>47357.0</c:v>
                </c:pt>
                <c:pt idx="16" formatCode="#,##0">
                  <c:v>54774.0</c:v>
                </c:pt>
                <c:pt idx="17" formatCode="#,##0">
                  <c:v>55752.0</c:v>
                </c:pt>
                <c:pt idx="18" formatCode="#,##0">
                  <c:v>41298.0</c:v>
                </c:pt>
                <c:pt idx="19" formatCode="#,##0">
                  <c:v>30007.0</c:v>
                </c:pt>
                <c:pt idx="20" formatCode="#,##0">
                  <c:v>21376.0</c:v>
                </c:pt>
                <c:pt idx="21" formatCode="#,##0">
                  <c:v>12959.0</c:v>
                </c:pt>
                <c:pt idx="22" formatCode="#,##0">
                  <c:v>11002.0</c:v>
                </c:pt>
                <c:pt idx="23" formatCode="#,##0">
                  <c:v>18663.0</c:v>
                </c:pt>
                <c:pt idx="24" formatCode="#,##0">
                  <c:v>14849.0</c:v>
                </c:pt>
                <c:pt idx="25" formatCode="#,##0">
                  <c:v>13322.0</c:v>
                </c:pt>
                <c:pt idx="26" formatCode="#,##0">
                  <c:v>10937.0</c:v>
                </c:pt>
                <c:pt idx="27" formatCode="#,##0">
                  <c:v>8930.0</c:v>
                </c:pt>
                <c:pt idx="28" formatCode="#,##0">
                  <c:v>5509.0</c:v>
                </c:pt>
                <c:pt idx="29" formatCode="#,##0">
                  <c:v>4890.0</c:v>
                </c:pt>
                <c:pt idx="30" formatCode="#,##0">
                  <c:v>9111.0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361656"/>
        <c:axId val="-2119018264"/>
      </c:lineChart>
      <c:dateAx>
        <c:axId val="-209836165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119018264"/>
        <c:crosses val="autoZero"/>
        <c:auto val="1"/>
        <c:lblOffset val="100"/>
        <c:baseTimeUnit val="days"/>
      </c:dateAx>
      <c:valAx>
        <c:axId val="-2119018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-20983616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Isaac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</c:v>
          </c:tx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'2012'!$G$232:$G$262</c:f>
              <c:numCache>
                <c:formatCode>#,##0</c:formatCode>
                <c:ptCount val="31"/>
                <c:pt idx="0">
                  <c:v>14999.0</c:v>
                </c:pt>
                <c:pt idx="1">
                  <c:v>16608.0</c:v>
                </c:pt>
                <c:pt idx="2">
                  <c:v>41680.0</c:v>
                </c:pt>
                <c:pt idx="3">
                  <c:v>43997.0</c:v>
                </c:pt>
                <c:pt idx="4">
                  <c:v>46202.0</c:v>
                </c:pt>
                <c:pt idx="5">
                  <c:v>50341.0</c:v>
                </c:pt>
                <c:pt idx="6">
                  <c:v>45009.0</c:v>
                </c:pt>
                <c:pt idx="7">
                  <c:v>28795.0</c:v>
                </c:pt>
                <c:pt idx="8">
                  <c:v>38630.0</c:v>
                </c:pt>
                <c:pt idx="9">
                  <c:v>66728.0</c:v>
                </c:pt>
                <c:pt idx="10">
                  <c:v>65485.0</c:v>
                </c:pt>
                <c:pt idx="11">
                  <c:v>65724.0</c:v>
                </c:pt>
                <c:pt idx="12">
                  <c:v>68559.0</c:v>
                </c:pt>
                <c:pt idx="13">
                  <c:v>61620.0</c:v>
                </c:pt>
                <c:pt idx="14">
                  <c:v>51067.0</c:v>
                </c:pt>
                <c:pt idx="15">
                  <c:v>52491.0</c:v>
                </c:pt>
                <c:pt idx="16">
                  <c:v>59584.0</c:v>
                </c:pt>
                <c:pt idx="17">
                  <c:v>83103.0</c:v>
                </c:pt>
                <c:pt idx="18">
                  <c:v>71370.0</c:v>
                </c:pt>
                <c:pt idx="19">
                  <c:v>62210.0</c:v>
                </c:pt>
                <c:pt idx="20">
                  <c:v>57896.0</c:v>
                </c:pt>
                <c:pt idx="21">
                  <c:v>27596.0</c:v>
                </c:pt>
                <c:pt idx="22">
                  <c:v>27586.0</c:v>
                </c:pt>
                <c:pt idx="23">
                  <c:v>63611.0</c:v>
                </c:pt>
                <c:pt idx="24">
                  <c:v>55983.0</c:v>
                </c:pt>
                <c:pt idx="25">
                  <c:v>53371.0</c:v>
                </c:pt>
                <c:pt idx="26">
                  <c:v>53055.0</c:v>
                </c:pt>
                <c:pt idx="27">
                  <c:v>46291.0</c:v>
                </c:pt>
                <c:pt idx="28">
                  <c:v>21645.0</c:v>
                </c:pt>
                <c:pt idx="29">
                  <c:v>23257.0</c:v>
                </c:pt>
                <c:pt idx="30">
                  <c:v>53570.0</c:v>
                </c:pt>
              </c:numCache>
            </c:numRef>
          </c:val>
          <c:smooth val="0"/>
        </c:ser>
        <c:ser>
          <c:idx val="1"/>
          <c:order val="1"/>
          <c:tx>
            <c:v>Ready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'2012'!$I$232:$I$262</c:f>
              <c:numCache>
                <c:formatCode>_(* #,##0_);_(* \(#,##0\);_(* "-"??_);_(@_)</c:formatCode>
                <c:ptCount val="31"/>
                <c:pt idx="0">
                  <c:v>5542.0</c:v>
                </c:pt>
                <c:pt idx="1">
                  <c:v>6338.0</c:v>
                </c:pt>
                <c:pt idx="2">
                  <c:v>9874.0</c:v>
                </c:pt>
                <c:pt idx="3">
                  <c:v>13155.0</c:v>
                </c:pt>
                <c:pt idx="4">
                  <c:v>24628.0</c:v>
                </c:pt>
                <c:pt idx="5">
                  <c:v>28230.0</c:v>
                </c:pt>
                <c:pt idx="6">
                  <c:v>25177.0</c:v>
                </c:pt>
                <c:pt idx="7">
                  <c:v>22744.0</c:v>
                </c:pt>
                <c:pt idx="8">
                  <c:v>30782.0</c:v>
                </c:pt>
                <c:pt idx="9">
                  <c:v>33536.0</c:v>
                </c:pt>
                <c:pt idx="10">
                  <c:v>24993.0</c:v>
                </c:pt>
                <c:pt idx="11">
                  <c:v>21517.0</c:v>
                </c:pt>
                <c:pt idx="12">
                  <c:v>15655.0</c:v>
                </c:pt>
                <c:pt idx="13">
                  <c:v>12131.0</c:v>
                </c:pt>
                <c:pt idx="14">
                  <c:v>8797.0</c:v>
                </c:pt>
                <c:pt idx="15">
                  <c:v>9205.0</c:v>
                </c:pt>
                <c:pt idx="16">
                  <c:v>13100.0</c:v>
                </c:pt>
                <c:pt idx="17">
                  <c:v>21544.0</c:v>
                </c:pt>
                <c:pt idx="18">
                  <c:v>23153.0</c:v>
                </c:pt>
                <c:pt idx="19">
                  <c:v>19470.0</c:v>
                </c:pt>
                <c:pt idx="20">
                  <c:v>19568.0</c:v>
                </c:pt>
                <c:pt idx="21">
                  <c:v>11631.0</c:v>
                </c:pt>
                <c:pt idx="22">
                  <c:v>10853.0</c:v>
                </c:pt>
                <c:pt idx="23">
                  <c:v>20741.0</c:v>
                </c:pt>
                <c:pt idx="24">
                  <c:v>19453.0</c:v>
                </c:pt>
                <c:pt idx="25">
                  <c:v>22208.0</c:v>
                </c:pt>
                <c:pt idx="26">
                  <c:v>18113.0</c:v>
                </c:pt>
                <c:pt idx="27">
                  <c:v>14726.0</c:v>
                </c:pt>
                <c:pt idx="28">
                  <c:v>8118.0</c:v>
                </c:pt>
                <c:pt idx="29">
                  <c:v>8971.0</c:v>
                </c:pt>
                <c:pt idx="30">
                  <c:v>16825.0</c:v>
                </c:pt>
              </c:numCache>
            </c:numRef>
          </c:val>
          <c:smooth val="0"/>
        </c:ser>
        <c:ser>
          <c:idx val="2"/>
          <c:order val="2"/>
          <c:tx>
            <c:v>DisasterAssistance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'2012'!$K$232:$K$262</c:f>
              <c:numCache>
                <c:formatCode>General</c:formatCode>
                <c:ptCount val="31"/>
                <c:pt idx="0" formatCode="#,##0">
                  <c:v>1120.0</c:v>
                </c:pt>
                <c:pt idx="1">
                  <c:v>965.0</c:v>
                </c:pt>
                <c:pt idx="2" formatCode="#,##0">
                  <c:v>2589.0</c:v>
                </c:pt>
                <c:pt idx="3" formatCode="#,##0">
                  <c:v>3341.0</c:v>
                </c:pt>
                <c:pt idx="4" formatCode="#,##0">
                  <c:v>3108.0</c:v>
                </c:pt>
                <c:pt idx="5" formatCode="#,##0">
                  <c:v>3335.0</c:v>
                </c:pt>
                <c:pt idx="6" formatCode="#,##0">
                  <c:v>2749.0</c:v>
                </c:pt>
                <c:pt idx="7" formatCode="#,##0">
                  <c:v>1582.0</c:v>
                </c:pt>
                <c:pt idx="8" formatCode="#,##0">
                  <c:v>2436.0</c:v>
                </c:pt>
                <c:pt idx="9" formatCode="#,##0">
                  <c:v>5615.0</c:v>
                </c:pt>
                <c:pt idx="10" formatCode="#,##0">
                  <c:v>6390.0</c:v>
                </c:pt>
                <c:pt idx="11" formatCode="#,##0">
                  <c:v>4162.0</c:v>
                </c:pt>
                <c:pt idx="12" formatCode="#,##0">
                  <c:v>7852.0</c:v>
                </c:pt>
                <c:pt idx="13" formatCode="#,##0">
                  <c:v>16237.0</c:v>
                </c:pt>
                <c:pt idx="14" formatCode="#,##0">
                  <c:v>37270.0</c:v>
                </c:pt>
                <c:pt idx="15" formatCode="#,##0">
                  <c:v>47357.0</c:v>
                </c:pt>
                <c:pt idx="16" formatCode="#,##0">
                  <c:v>54774.0</c:v>
                </c:pt>
                <c:pt idx="17" formatCode="#,##0">
                  <c:v>55752.0</c:v>
                </c:pt>
                <c:pt idx="18" formatCode="#,##0">
                  <c:v>41298.0</c:v>
                </c:pt>
                <c:pt idx="19" formatCode="#,##0">
                  <c:v>30007.0</c:v>
                </c:pt>
                <c:pt idx="20" formatCode="#,##0">
                  <c:v>21376.0</c:v>
                </c:pt>
                <c:pt idx="21" formatCode="#,##0">
                  <c:v>12959.0</c:v>
                </c:pt>
                <c:pt idx="22" formatCode="#,##0">
                  <c:v>11002.0</c:v>
                </c:pt>
                <c:pt idx="23" formatCode="#,##0">
                  <c:v>18663.0</c:v>
                </c:pt>
                <c:pt idx="24" formatCode="#,##0">
                  <c:v>14849.0</c:v>
                </c:pt>
                <c:pt idx="25" formatCode="#,##0">
                  <c:v>13322.0</c:v>
                </c:pt>
                <c:pt idx="26" formatCode="#,##0">
                  <c:v>10937.0</c:v>
                </c:pt>
                <c:pt idx="27" formatCode="#,##0">
                  <c:v>8930.0</c:v>
                </c:pt>
                <c:pt idx="28" formatCode="#,##0">
                  <c:v>5509.0</c:v>
                </c:pt>
                <c:pt idx="29" formatCode="#,##0">
                  <c:v>4890.0</c:v>
                </c:pt>
                <c:pt idx="30" formatCode="#,##0">
                  <c:v>9111.0</c:v>
                </c:pt>
              </c:numCache>
            </c:numRef>
          </c:val>
          <c:smooth val="0"/>
        </c:ser>
        <c:ser>
          <c:idx val="3"/>
          <c:order val="3"/>
          <c:tx>
            <c:v>m.FEMA</c:v>
          </c:tx>
          <c:spPr>
            <a:ln>
              <a:solidFill>
                <a:srgbClr val="00FFFF"/>
              </a:solidFill>
            </a:ln>
          </c:spPr>
          <c:marker>
            <c:symbol val="none"/>
          </c:marker>
          <c:cat>
            <c:numRef>
              <c:f>'2012'!$A$232:$A$262</c:f>
              <c:numCache>
                <c:formatCode>m/d/yy</c:formatCode>
                <c:ptCount val="31"/>
                <c:pt idx="0">
                  <c:v>39677.0</c:v>
                </c:pt>
                <c:pt idx="1">
                  <c:v>39678.0</c:v>
                </c:pt>
                <c:pt idx="2">
                  <c:v>39679.0</c:v>
                </c:pt>
                <c:pt idx="3">
                  <c:v>39680.0</c:v>
                </c:pt>
                <c:pt idx="4">
                  <c:v>39681.0</c:v>
                </c:pt>
                <c:pt idx="5">
                  <c:v>39682.0</c:v>
                </c:pt>
                <c:pt idx="6">
                  <c:v>39683.0</c:v>
                </c:pt>
                <c:pt idx="7">
                  <c:v>39684.0</c:v>
                </c:pt>
                <c:pt idx="8">
                  <c:v>39685.0</c:v>
                </c:pt>
                <c:pt idx="9">
                  <c:v>39686.0</c:v>
                </c:pt>
                <c:pt idx="10">
                  <c:v>39687.0</c:v>
                </c:pt>
                <c:pt idx="11">
                  <c:v>39688.0</c:v>
                </c:pt>
                <c:pt idx="12">
                  <c:v>39689.0</c:v>
                </c:pt>
                <c:pt idx="13">
                  <c:v>39690.0</c:v>
                </c:pt>
                <c:pt idx="14">
                  <c:v>39691.0</c:v>
                </c:pt>
                <c:pt idx="15">
                  <c:v>39692.0</c:v>
                </c:pt>
                <c:pt idx="16">
                  <c:v>39693.0</c:v>
                </c:pt>
                <c:pt idx="17">
                  <c:v>39694.0</c:v>
                </c:pt>
                <c:pt idx="18">
                  <c:v>39695.0</c:v>
                </c:pt>
                <c:pt idx="19">
                  <c:v>39696.0</c:v>
                </c:pt>
                <c:pt idx="20">
                  <c:v>39697.0</c:v>
                </c:pt>
                <c:pt idx="21">
                  <c:v>39698.0</c:v>
                </c:pt>
                <c:pt idx="22">
                  <c:v>39699.0</c:v>
                </c:pt>
                <c:pt idx="23">
                  <c:v>39700.0</c:v>
                </c:pt>
                <c:pt idx="24">
                  <c:v>39701.0</c:v>
                </c:pt>
                <c:pt idx="25">
                  <c:v>39702.0</c:v>
                </c:pt>
                <c:pt idx="26">
                  <c:v>39703.0</c:v>
                </c:pt>
                <c:pt idx="27">
                  <c:v>39704.0</c:v>
                </c:pt>
                <c:pt idx="28">
                  <c:v>39705.0</c:v>
                </c:pt>
                <c:pt idx="29">
                  <c:v>39706.0</c:v>
                </c:pt>
                <c:pt idx="30">
                  <c:v>39707.0</c:v>
                </c:pt>
              </c:numCache>
            </c:numRef>
          </c:cat>
          <c:val>
            <c:numRef>
              <c:f>'2012'!$M$232:$M$262</c:f>
              <c:numCache>
                <c:formatCode>#,##0</c:formatCode>
                <c:ptCount val="31"/>
                <c:pt idx="0">
                  <c:v>1202.0</c:v>
                </c:pt>
                <c:pt idx="1">
                  <c:v>1138.0</c:v>
                </c:pt>
                <c:pt idx="2">
                  <c:v>1387.0</c:v>
                </c:pt>
                <c:pt idx="3">
                  <c:v>2100.0</c:v>
                </c:pt>
                <c:pt idx="4">
                  <c:v>3172.0</c:v>
                </c:pt>
                <c:pt idx="5">
                  <c:v>2954.0</c:v>
                </c:pt>
                <c:pt idx="6">
                  <c:v>2972.0</c:v>
                </c:pt>
                <c:pt idx="7">
                  <c:v>3429.0</c:v>
                </c:pt>
                <c:pt idx="8">
                  <c:v>5386.0</c:v>
                </c:pt>
                <c:pt idx="9">
                  <c:v>6351.0</c:v>
                </c:pt>
                <c:pt idx="10">
                  <c:v>5871.0</c:v>
                </c:pt>
                <c:pt idx="11">
                  <c:v>6282.0</c:v>
                </c:pt>
                <c:pt idx="12">
                  <c:v>7893.0</c:v>
                </c:pt>
                <c:pt idx="13">
                  <c:v>9789.0</c:v>
                </c:pt>
                <c:pt idx="14">
                  <c:v>14751.0</c:v>
                </c:pt>
                <c:pt idx="15">
                  <c:v>12854.0</c:v>
                </c:pt>
                <c:pt idx="16">
                  <c:v>11871.0</c:v>
                </c:pt>
                <c:pt idx="17">
                  <c:v>10038.0</c:v>
                </c:pt>
                <c:pt idx="18">
                  <c:v>8299.0</c:v>
                </c:pt>
                <c:pt idx="19">
                  <c:v>6553.0</c:v>
                </c:pt>
                <c:pt idx="20">
                  <c:v>5226.0</c:v>
                </c:pt>
                <c:pt idx="21">
                  <c:v>4489.0</c:v>
                </c:pt>
                <c:pt idx="22">
                  <c:v>3722.0</c:v>
                </c:pt>
                <c:pt idx="23">
                  <c:v>4586.0</c:v>
                </c:pt>
                <c:pt idx="24">
                  <c:v>3985.0</c:v>
                </c:pt>
                <c:pt idx="25">
                  <c:v>3637.0</c:v>
                </c:pt>
                <c:pt idx="26">
                  <c:v>3101.0</c:v>
                </c:pt>
                <c:pt idx="27">
                  <c:v>2728.0</c:v>
                </c:pt>
                <c:pt idx="28">
                  <c:v>2318.0</c:v>
                </c:pt>
                <c:pt idx="29">
                  <c:v>2338.0</c:v>
                </c:pt>
                <c:pt idx="30">
                  <c:v>2949.0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857336"/>
        <c:axId val="-2098257704"/>
      </c:lineChart>
      <c:dateAx>
        <c:axId val="207885733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98257704"/>
        <c:crosses val="autoZero"/>
        <c:auto val="1"/>
        <c:lblOffset val="100"/>
        <c:baseTimeUnit val="days"/>
      </c:dateAx>
      <c:valAx>
        <c:axId val="-20982577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20788573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Sandy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Ready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'2012'!$N$296:$N$307</c:f>
              <c:numCache>
                <c:formatCode>#,##0</c:formatCode>
                <c:ptCount val="12"/>
                <c:pt idx="0">
                  <c:v>8505.0</c:v>
                </c:pt>
                <c:pt idx="1">
                  <c:v>13092.0</c:v>
                </c:pt>
                <c:pt idx="2">
                  <c:v>12857.0</c:v>
                </c:pt>
                <c:pt idx="3">
                  <c:v>14314.0</c:v>
                </c:pt>
                <c:pt idx="4">
                  <c:v>36059.0</c:v>
                </c:pt>
                <c:pt idx="5">
                  <c:v>126651.0</c:v>
                </c:pt>
                <c:pt idx="6" formatCode="_(* #,##0_);_(* \(#,##0\);_(* &quot;-&quot;??_);_(@_)">
                  <c:v>99473.0</c:v>
                </c:pt>
                <c:pt idx="7">
                  <c:v>223730.0</c:v>
                </c:pt>
                <c:pt idx="8" formatCode="_(* #,##0_);_(* \(#,##0\);_(* &quot;-&quot;??_);_(@_)">
                  <c:v>508863.0</c:v>
                </c:pt>
                <c:pt idx="9" formatCode="_(* #,##0_);_(* \(#,##0\);_(* &quot;-&quot;??_);_(@_)">
                  <c:v>173233.0</c:v>
                </c:pt>
                <c:pt idx="10" formatCode="_(* #,##0_);_(* \(#,##0\);_(* &quot;-&quot;??_);_(@_)">
                  <c:v>97232.0</c:v>
                </c:pt>
                <c:pt idx="11">
                  <c:v>64244.0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730760"/>
        <c:axId val="-2098727688"/>
      </c:lineChart>
      <c:dateAx>
        <c:axId val="-209873076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98727688"/>
        <c:crosses val="autoZero"/>
        <c:auto val="1"/>
        <c:lblOffset val="100"/>
        <c:baseTimeUnit val="days"/>
      </c:dateAx>
      <c:valAx>
        <c:axId val="-2098727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-2098730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Sandy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</c:v>
          </c:tx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'2012'!$L$296:$L$307</c:f>
              <c:numCache>
                <c:formatCode>#,##0</c:formatCode>
                <c:ptCount val="12"/>
                <c:pt idx="0">
                  <c:v>22639.0</c:v>
                </c:pt>
                <c:pt idx="1">
                  <c:v>55803.0</c:v>
                </c:pt>
                <c:pt idx="2">
                  <c:v>55230.0</c:v>
                </c:pt>
                <c:pt idx="3">
                  <c:v>53591.0</c:v>
                </c:pt>
                <c:pt idx="4">
                  <c:v>70281.0</c:v>
                </c:pt>
                <c:pt idx="5">
                  <c:v>100573.0</c:v>
                </c:pt>
                <c:pt idx="6">
                  <c:v>74437.0</c:v>
                </c:pt>
                <c:pt idx="7">
                  <c:v>179048.0</c:v>
                </c:pt>
                <c:pt idx="8">
                  <c:v>349223.0</c:v>
                </c:pt>
                <c:pt idx="9">
                  <c:v>264781.0</c:v>
                </c:pt>
                <c:pt idx="10">
                  <c:v>249368.0</c:v>
                </c:pt>
              </c:numCache>
            </c:numRef>
          </c:val>
          <c:smooth val="0"/>
        </c:ser>
        <c:ser>
          <c:idx val="1"/>
          <c:order val="1"/>
          <c:tx>
            <c:v>Ready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'2012'!$N$296:$N$307</c:f>
              <c:numCache>
                <c:formatCode>#,##0</c:formatCode>
                <c:ptCount val="12"/>
                <c:pt idx="0">
                  <c:v>8505.0</c:v>
                </c:pt>
                <c:pt idx="1">
                  <c:v>13092.0</c:v>
                </c:pt>
                <c:pt idx="2">
                  <c:v>12857.0</c:v>
                </c:pt>
                <c:pt idx="3">
                  <c:v>14314.0</c:v>
                </c:pt>
                <c:pt idx="4">
                  <c:v>36059.0</c:v>
                </c:pt>
                <c:pt idx="5">
                  <c:v>126651.0</c:v>
                </c:pt>
                <c:pt idx="6" formatCode="_(* #,##0_);_(* \(#,##0\);_(* &quot;-&quot;??_);_(@_)">
                  <c:v>99473.0</c:v>
                </c:pt>
                <c:pt idx="7">
                  <c:v>223730.0</c:v>
                </c:pt>
                <c:pt idx="8" formatCode="_(* #,##0_);_(* \(#,##0\);_(* &quot;-&quot;??_);_(@_)">
                  <c:v>508863.0</c:v>
                </c:pt>
                <c:pt idx="9" formatCode="_(* #,##0_);_(* \(#,##0\);_(* &quot;-&quot;??_);_(@_)">
                  <c:v>173233.0</c:v>
                </c:pt>
                <c:pt idx="10" formatCode="_(* #,##0_);_(* \(#,##0\);_(* &quot;-&quot;??_);_(@_)">
                  <c:v>97232.0</c:v>
                </c:pt>
                <c:pt idx="11">
                  <c:v>64244.0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750168"/>
        <c:axId val="-2098747128"/>
      </c:lineChart>
      <c:dateAx>
        <c:axId val="-209875016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98747128"/>
        <c:crosses val="autoZero"/>
        <c:auto val="1"/>
        <c:lblOffset val="100"/>
        <c:baseTimeUnit val="days"/>
      </c:dateAx>
      <c:valAx>
        <c:axId val="-2098747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-2098750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Sandy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</c:v>
          </c:tx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'2012'!$L$296:$L$307</c:f>
              <c:numCache>
                <c:formatCode>#,##0</c:formatCode>
                <c:ptCount val="12"/>
                <c:pt idx="0">
                  <c:v>22639.0</c:v>
                </c:pt>
                <c:pt idx="1">
                  <c:v>55803.0</c:v>
                </c:pt>
                <c:pt idx="2">
                  <c:v>55230.0</c:v>
                </c:pt>
                <c:pt idx="3">
                  <c:v>53591.0</c:v>
                </c:pt>
                <c:pt idx="4">
                  <c:v>70281.0</c:v>
                </c:pt>
                <c:pt idx="5">
                  <c:v>100573.0</c:v>
                </c:pt>
                <c:pt idx="6">
                  <c:v>74437.0</c:v>
                </c:pt>
                <c:pt idx="7">
                  <c:v>179048.0</c:v>
                </c:pt>
                <c:pt idx="8">
                  <c:v>349223.0</c:v>
                </c:pt>
                <c:pt idx="9">
                  <c:v>264781.0</c:v>
                </c:pt>
                <c:pt idx="10">
                  <c:v>249368.0</c:v>
                </c:pt>
              </c:numCache>
            </c:numRef>
          </c:val>
          <c:smooth val="0"/>
        </c:ser>
        <c:ser>
          <c:idx val="1"/>
          <c:order val="1"/>
          <c:tx>
            <c:v>Ready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'2012'!$N$296:$N$307</c:f>
              <c:numCache>
                <c:formatCode>#,##0</c:formatCode>
                <c:ptCount val="12"/>
                <c:pt idx="0">
                  <c:v>8505.0</c:v>
                </c:pt>
                <c:pt idx="1">
                  <c:v>13092.0</c:v>
                </c:pt>
                <c:pt idx="2">
                  <c:v>12857.0</c:v>
                </c:pt>
                <c:pt idx="3">
                  <c:v>14314.0</c:v>
                </c:pt>
                <c:pt idx="4">
                  <c:v>36059.0</c:v>
                </c:pt>
                <c:pt idx="5">
                  <c:v>126651.0</c:v>
                </c:pt>
                <c:pt idx="6" formatCode="_(* #,##0_);_(* \(#,##0\);_(* &quot;-&quot;??_);_(@_)">
                  <c:v>99473.0</c:v>
                </c:pt>
                <c:pt idx="7">
                  <c:v>223730.0</c:v>
                </c:pt>
                <c:pt idx="8" formatCode="_(* #,##0_);_(* \(#,##0\);_(* &quot;-&quot;??_);_(@_)">
                  <c:v>508863.0</c:v>
                </c:pt>
                <c:pt idx="9" formatCode="_(* #,##0_);_(* \(#,##0\);_(* &quot;-&quot;??_);_(@_)">
                  <c:v>173233.0</c:v>
                </c:pt>
                <c:pt idx="10" formatCode="_(* #,##0_);_(* \(#,##0\);_(* &quot;-&quot;??_);_(@_)">
                  <c:v>97232.0</c:v>
                </c:pt>
                <c:pt idx="11">
                  <c:v>64244.0</c:v>
                </c:pt>
              </c:numCache>
            </c:numRef>
          </c:val>
          <c:smooth val="0"/>
        </c:ser>
        <c:ser>
          <c:idx val="3"/>
          <c:order val="2"/>
          <c:tx>
            <c:v>m.FEMA</c:v>
          </c:tx>
          <c:spPr>
            <a:ln>
              <a:solidFill>
                <a:srgbClr val="00FFFF"/>
              </a:solidFill>
            </a:ln>
          </c:spPr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'2012'!$R$296:$R$307</c:f>
              <c:numCache>
                <c:formatCode>#,##0</c:formatCode>
                <c:ptCount val="12"/>
                <c:pt idx="0">
                  <c:v>1312.0</c:v>
                </c:pt>
                <c:pt idx="1">
                  <c:v>1511.0</c:v>
                </c:pt>
                <c:pt idx="2">
                  <c:v>1623.0</c:v>
                </c:pt>
                <c:pt idx="3">
                  <c:v>2125.0</c:v>
                </c:pt>
                <c:pt idx="4">
                  <c:v>4223.0</c:v>
                </c:pt>
                <c:pt idx="5">
                  <c:v>10828.0</c:v>
                </c:pt>
                <c:pt idx="6">
                  <c:v>19318.0</c:v>
                </c:pt>
                <c:pt idx="7">
                  <c:v>41841.0</c:v>
                </c:pt>
                <c:pt idx="8">
                  <c:v>60683.0</c:v>
                </c:pt>
                <c:pt idx="9">
                  <c:v>26007.0</c:v>
                </c:pt>
                <c:pt idx="10">
                  <c:v>21519.0</c:v>
                </c:pt>
                <c:pt idx="11">
                  <c:v>24706.0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915496"/>
        <c:axId val="-2098912456"/>
      </c:lineChart>
      <c:dateAx>
        <c:axId val="-209891549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98912456"/>
        <c:crosses val="autoZero"/>
        <c:auto val="1"/>
        <c:lblOffset val="100"/>
        <c:baseTimeUnit val="days"/>
      </c:dateAx>
      <c:valAx>
        <c:axId val="-20989124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-20989154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Website Visits</a:t>
            </a:r>
            <a:r>
              <a:rPr lang="en-US" sz="2400" baseline="0"/>
              <a:t> During Hurricane Sandy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</c:v>
          </c:tx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'2012'!$L$296:$L$307</c:f>
              <c:numCache>
                <c:formatCode>#,##0</c:formatCode>
                <c:ptCount val="12"/>
                <c:pt idx="0">
                  <c:v>22639.0</c:v>
                </c:pt>
                <c:pt idx="1">
                  <c:v>55803.0</c:v>
                </c:pt>
                <c:pt idx="2">
                  <c:v>55230.0</c:v>
                </c:pt>
                <c:pt idx="3">
                  <c:v>53591.0</c:v>
                </c:pt>
                <c:pt idx="4">
                  <c:v>70281.0</c:v>
                </c:pt>
                <c:pt idx="5">
                  <c:v>100573.0</c:v>
                </c:pt>
                <c:pt idx="6">
                  <c:v>74437.0</c:v>
                </c:pt>
                <c:pt idx="7">
                  <c:v>179048.0</c:v>
                </c:pt>
                <c:pt idx="8">
                  <c:v>349223.0</c:v>
                </c:pt>
                <c:pt idx="9">
                  <c:v>264781.0</c:v>
                </c:pt>
                <c:pt idx="10">
                  <c:v>249368.0</c:v>
                </c:pt>
              </c:numCache>
            </c:numRef>
          </c:val>
          <c:smooth val="0"/>
        </c:ser>
        <c:ser>
          <c:idx val="1"/>
          <c:order val="1"/>
          <c:tx>
            <c:v>Ready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'2012'!$N$296:$N$307</c:f>
              <c:numCache>
                <c:formatCode>#,##0</c:formatCode>
                <c:ptCount val="12"/>
                <c:pt idx="0">
                  <c:v>8505.0</c:v>
                </c:pt>
                <c:pt idx="1">
                  <c:v>13092.0</c:v>
                </c:pt>
                <c:pt idx="2">
                  <c:v>12857.0</c:v>
                </c:pt>
                <c:pt idx="3">
                  <c:v>14314.0</c:v>
                </c:pt>
                <c:pt idx="4">
                  <c:v>36059.0</c:v>
                </c:pt>
                <c:pt idx="5">
                  <c:v>126651.0</c:v>
                </c:pt>
                <c:pt idx="6" formatCode="_(* #,##0_);_(* \(#,##0\);_(* &quot;-&quot;??_);_(@_)">
                  <c:v>99473.0</c:v>
                </c:pt>
                <c:pt idx="7">
                  <c:v>223730.0</c:v>
                </c:pt>
                <c:pt idx="8" formatCode="_(* #,##0_);_(* \(#,##0\);_(* &quot;-&quot;??_);_(@_)">
                  <c:v>508863.0</c:v>
                </c:pt>
                <c:pt idx="9" formatCode="_(* #,##0_);_(* \(#,##0\);_(* &quot;-&quot;??_);_(@_)">
                  <c:v>173233.0</c:v>
                </c:pt>
                <c:pt idx="10" formatCode="_(* #,##0_);_(* \(#,##0\);_(* &quot;-&quot;??_);_(@_)">
                  <c:v>97232.0</c:v>
                </c:pt>
                <c:pt idx="11">
                  <c:v>64244.0</c:v>
                </c:pt>
              </c:numCache>
            </c:numRef>
          </c:val>
          <c:smooth val="0"/>
        </c:ser>
        <c:ser>
          <c:idx val="2"/>
          <c:order val="2"/>
          <c:tx>
            <c:v>DisasterAssistance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'2012'!$P$296:$P$307</c:f>
              <c:numCache>
                <c:formatCode>#,##0</c:formatCode>
                <c:ptCount val="12"/>
                <c:pt idx="0" formatCode="General">
                  <c:v>840.0</c:v>
                </c:pt>
                <c:pt idx="1">
                  <c:v>2347.0</c:v>
                </c:pt>
                <c:pt idx="2">
                  <c:v>2471.0</c:v>
                </c:pt>
                <c:pt idx="3">
                  <c:v>2537.0</c:v>
                </c:pt>
                <c:pt idx="4">
                  <c:v>2268.0</c:v>
                </c:pt>
                <c:pt idx="5">
                  <c:v>2194.0</c:v>
                </c:pt>
                <c:pt idx="6">
                  <c:v>1370.0</c:v>
                </c:pt>
                <c:pt idx="7">
                  <c:v>1916.0</c:v>
                </c:pt>
                <c:pt idx="8">
                  <c:v>5502.0</c:v>
                </c:pt>
                <c:pt idx="9">
                  <c:v>32169.0</c:v>
                </c:pt>
                <c:pt idx="10">
                  <c:v>80887.0</c:v>
                </c:pt>
                <c:pt idx="11">
                  <c:v>120032.0</c:v>
                </c:pt>
              </c:numCache>
            </c:numRef>
          </c:val>
          <c:smooth val="0"/>
        </c:ser>
        <c:ser>
          <c:idx val="3"/>
          <c:order val="3"/>
          <c:tx>
            <c:v>m.FEMA</c:v>
          </c:tx>
          <c:spPr>
            <a:ln>
              <a:solidFill>
                <a:srgbClr val="00FFFF"/>
              </a:solidFill>
            </a:ln>
          </c:spPr>
          <c:marker>
            <c:symbol val="none"/>
          </c:marker>
          <c:cat>
            <c:numRef>
              <c:f>'2012'!$A$296:$A$307</c:f>
              <c:numCache>
                <c:formatCode>m/d/yy</c:formatCode>
                <c:ptCount val="12"/>
                <c:pt idx="0">
                  <c:v>39741.0</c:v>
                </c:pt>
                <c:pt idx="1">
                  <c:v>39742.0</c:v>
                </c:pt>
                <c:pt idx="2">
                  <c:v>39743.0</c:v>
                </c:pt>
                <c:pt idx="3">
                  <c:v>39744.0</c:v>
                </c:pt>
                <c:pt idx="4">
                  <c:v>39745.0</c:v>
                </c:pt>
                <c:pt idx="5">
                  <c:v>39746.0</c:v>
                </c:pt>
                <c:pt idx="6">
                  <c:v>39747.0</c:v>
                </c:pt>
                <c:pt idx="7">
                  <c:v>39748.0</c:v>
                </c:pt>
                <c:pt idx="8">
                  <c:v>39749.0</c:v>
                </c:pt>
                <c:pt idx="9">
                  <c:v>39750.0</c:v>
                </c:pt>
                <c:pt idx="10">
                  <c:v>39751.0</c:v>
                </c:pt>
                <c:pt idx="11">
                  <c:v>39752.0</c:v>
                </c:pt>
              </c:numCache>
            </c:numRef>
          </c:cat>
          <c:val>
            <c:numRef>
              <c:f>'2012'!$R$296:$R$307</c:f>
              <c:numCache>
                <c:formatCode>#,##0</c:formatCode>
                <c:ptCount val="12"/>
                <c:pt idx="0">
                  <c:v>1312.0</c:v>
                </c:pt>
                <c:pt idx="1">
                  <c:v>1511.0</c:v>
                </c:pt>
                <c:pt idx="2">
                  <c:v>1623.0</c:v>
                </c:pt>
                <c:pt idx="3">
                  <c:v>2125.0</c:v>
                </c:pt>
                <c:pt idx="4">
                  <c:v>4223.0</c:v>
                </c:pt>
                <c:pt idx="5">
                  <c:v>10828.0</c:v>
                </c:pt>
                <c:pt idx="6">
                  <c:v>19318.0</c:v>
                </c:pt>
                <c:pt idx="7">
                  <c:v>41841.0</c:v>
                </c:pt>
                <c:pt idx="8">
                  <c:v>60683.0</c:v>
                </c:pt>
                <c:pt idx="9">
                  <c:v>26007.0</c:v>
                </c:pt>
                <c:pt idx="10">
                  <c:v>21519.0</c:v>
                </c:pt>
                <c:pt idx="11">
                  <c:v>24706.0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494008"/>
        <c:axId val="-2098490824"/>
      </c:lineChart>
      <c:dateAx>
        <c:axId val="-209849400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98490824"/>
        <c:crosses val="autoZero"/>
        <c:auto val="1"/>
        <c:lblOffset val="100"/>
        <c:baseTimeUnit val="days"/>
      </c:dateAx>
      <c:valAx>
        <c:axId val="-20984908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in"/>
        <c:tickLblPos val="nextTo"/>
        <c:crossAx val="-2098494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D731F-CFD5-E14F-8A2C-0C4C75EE8158}" type="doc">
      <dgm:prSet loTypeId="urn:microsoft.com/office/officeart/2005/8/layout/pyramid1" loCatId="" qsTypeId="urn:microsoft.com/office/officeart/2005/8/quickstyle/3D5" qsCatId="3D" csTypeId="urn:microsoft.com/office/officeart/2005/8/colors/accent1_2" csCatId="accent1" phldr="1"/>
      <dgm:spPr/>
    </dgm:pt>
    <dgm:pt modelId="{6D122FB4-F478-5241-9924-F29F0B68F2E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Change from Centralized to a Distributed Publishing Approach</a:t>
          </a:r>
          <a:endParaRPr lang="en-US" dirty="0">
            <a:solidFill>
              <a:srgbClr val="000000"/>
            </a:solidFill>
          </a:endParaRPr>
        </a:p>
      </dgm:t>
    </dgm:pt>
    <dgm:pt modelId="{B99355CE-95AE-014E-B236-0A8C5A57934B}" type="parTrans" cxnId="{AEDDA357-BEC6-7041-9197-B4720C4FCF21}">
      <dgm:prSet/>
      <dgm:spPr/>
      <dgm:t>
        <a:bodyPr/>
        <a:lstStyle/>
        <a:p>
          <a:endParaRPr lang="en-US"/>
        </a:p>
      </dgm:t>
    </dgm:pt>
    <dgm:pt modelId="{E7A6AB3C-9397-5E4D-9D99-2AD205F05407}" type="sibTrans" cxnId="{AEDDA357-BEC6-7041-9197-B4720C4FCF21}">
      <dgm:prSet/>
      <dgm:spPr/>
      <dgm:t>
        <a:bodyPr/>
        <a:lstStyle/>
        <a:p>
          <a:endParaRPr lang="en-US"/>
        </a:p>
      </dgm:t>
    </dgm:pt>
    <dgm:pt modelId="{2B825094-EAD3-3B4F-BC89-61052B2907C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Change from Organizational Based to Topic based Information Architecture</a:t>
          </a:r>
          <a:endParaRPr lang="en-US" dirty="0">
            <a:solidFill>
              <a:srgbClr val="000000"/>
            </a:solidFill>
          </a:endParaRPr>
        </a:p>
      </dgm:t>
    </dgm:pt>
    <dgm:pt modelId="{FD316FBF-B21D-3645-A23B-26A371C4A7FC}" type="parTrans" cxnId="{A8572CEA-E47D-714C-88A6-96679E6C534F}">
      <dgm:prSet/>
      <dgm:spPr/>
      <dgm:t>
        <a:bodyPr/>
        <a:lstStyle/>
        <a:p>
          <a:endParaRPr lang="en-US"/>
        </a:p>
      </dgm:t>
    </dgm:pt>
    <dgm:pt modelId="{32E018D3-ECC8-AC45-8677-B54D5CA09EFA}" type="sibTrans" cxnId="{A8572CEA-E47D-714C-88A6-96679E6C534F}">
      <dgm:prSet/>
      <dgm:spPr/>
      <dgm:t>
        <a:bodyPr/>
        <a:lstStyle/>
        <a:p>
          <a:endParaRPr lang="en-US"/>
        </a:p>
      </dgm:t>
    </dgm:pt>
    <dgm:pt modelId="{620B3BBA-1A44-C044-99A2-DB5D60AE0F68}">
      <dgm:prSet phldrT="[Text]"/>
      <dgm:spPr/>
      <dgm:t>
        <a:bodyPr/>
        <a:lstStyle/>
        <a:p>
          <a:pPr>
            <a:spcAft>
              <a:spcPct val="35000"/>
            </a:spcAft>
          </a:pPr>
          <a:r>
            <a:rPr lang="en-US" kern="1200" smtClean="0"/>
            <a:t> </a:t>
          </a:r>
        </a:p>
        <a:p>
          <a:pPr>
            <a:spcAft>
              <a:spcPct val="35000"/>
            </a:spcAft>
          </a:pPr>
          <a:endParaRPr lang="en-US" kern="1200" smtClean="0"/>
        </a:p>
        <a:p>
          <a:pPr>
            <a:spcAft>
              <a:spcPts val="0"/>
            </a:spcAft>
          </a:pPr>
          <a:r>
            <a:rPr lang="en-US" kern="1200" smtClean="0">
              <a:solidFill>
                <a:srgbClr val="000000"/>
              </a:solidFill>
            </a:rPr>
            <a:t>Establishing </a:t>
          </a:r>
        </a:p>
        <a:p>
          <a:pPr>
            <a:spcAft>
              <a:spcPts val="100"/>
            </a:spcAft>
          </a:pPr>
          <a:r>
            <a:rPr lang="en-US" kern="1200" smtClean="0">
              <a:solidFill>
                <a:srgbClr val="000000"/>
              </a:solidFill>
            </a:rPr>
            <a:t>a web centric</a:t>
          </a:r>
        </a:p>
        <a:p>
          <a:pPr>
            <a:spcAft>
              <a:spcPts val="0"/>
            </a:spcAft>
          </a:pPr>
          <a:r>
            <a:rPr lang="en-US" kern="1200" smtClean="0">
              <a:solidFill>
                <a:srgbClr val="000000"/>
              </a:solidFill>
            </a:rPr>
            <a:t> culture</a:t>
          </a:r>
          <a:endParaRPr lang="en-US" kern="1200" dirty="0">
            <a:solidFill>
              <a:srgbClr val="000000"/>
            </a:solidFill>
          </a:endParaRPr>
        </a:p>
      </dgm:t>
    </dgm:pt>
    <dgm:pt modelId="{0C3A4C49-68EC-6E48-BDA1-113C199DD015}" type="sibTrans" cxnId="{8C3960E2-DD66-C043-A1CE-C032F3C0002C}">
      <dgm:prSet/>
      <dgm:spPr/>
      <dgm:t>
        <a:bodyPr/>
        <a:lstStyle/>
        <a:p>
          <a:endParaRPr lang="en-US"/>
        </a:p>
      </dgm:t>
    </dgm:pt>
    <dgm:pt modelId="{CD54B3C7-7CBA-D148-83FD-DCE11220BC70}" type="parTrans" cxnId="{8C3960E2-DD66-C043-A1CE-C032F3C0002C}">
      <dgm:prSet/>
      <dgm:spPr/>
      <dgm:t>
        <a:bodyPr/>
        <a:lstStyle/>
        <a:p>
          <a:endParaRPr lang="en-US"/>
        </a:p>
      </dgm:t>
    </dgm:pt>
    <dgm:pt modelId="{6C468C78-2F82-9C41-9690-03D9C880B625}" type="pres">
      <dgm:prSet presAssocID="{EC6D731F-CFD5-E14F-8A2C-0C4C75EE8158}" presName="Name0" presStyleCnt="0">
        <dgm:presLayoutVars>
          <dgm:dir/>
          <dgm:animLvl val="lvl"/>
          <dgm:resizeHandles val="exact"/>
        </dgm:presLayoutVars>
      </dgm:prSet>
      <dgm:spPr/>
    </dgm:pt>
    <dgm:pt modelId="{B56CF8E8-73FB-F64B-93EA-75F37A0A7634}" type="pres">
      <dgm:prSet presAssocID="{620B3BBA-1A44-C044-99A2-DB5D60AE0F68}" presName="Name8" presStyleCnt="0"/>
      <dgm:spPr/>
    </dgm:pt>
    <dgm:pt modelId="{EA2A5795-9644-9840-807B-E0B04DDDFCC2}" type="pres">
      <dgm:prSet presAssocID="{620B3BBA-1A44-C044-99A2-DB5D60AE0F68}" presName="level" presStyleLbl="node1" presStyleIdx="0" presStyleCnt="3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8A783-E1FA-A242-A64D-2546ABD97ADE}" type="pres">
      <dgm:prSet presAssocID="{620B3BBA-1A44-C044-99A2-DB5D60AE0F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5DA23-9A62-A346-947B-4CCF418FCF0C}" type="pres">
      <dgm:prSet presAssocID="{6D122FB4-F478-5241-9924-F29F0B68F2ED}" presName="Name8" presStyleCnt="0"/>
      <dgm:spPr/>
    </dgm:pt>
    <dgm:pt modelId="{3BA84681-AE2B-ED48-857D-251E5093A9F8}" type="pres">
      <dgm:prSet presAssocID="{6D122FB4-F478-5241-9924-F29F0B68F2ED}" presName="level" presStyleLbl="node1" presStyleIdx="1" presStyleCnt="3" custScaleY="58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566F5-0E33-9C46-97EB-52F65157211B}" type="pres">
      <dgm:prSet presAssocID="{6D122FB4-F478-5241-9924-F29F0B68F2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7AA08-C53C-C649-AC37-2201DE7BDC61}" type="pres">
      <dgm:prSet presAssocID="{2B825094-EAD3-3B4F-BC89-61052B2907CB}" presName="Name8" presStyleCnt="0"/>
      <dgm:spPr/>
    </dgm:pt>
    <dgm:pt modelId="{269348F3-D924-8640-9A5B-709CE14F9E2D}" type="pres">
      <dgm:prSet presAssocID="{2B825094-EAD3-3B4F-BC89-61052B2907C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95F81-944C-FF4E-824F-A9E94ACB8904}" type="pres">
      <dgm:prSet presAssocID="{2B825094-EAD3-3B4F-BC89-61052B2907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72CEA-E47D-714C-88A6-96679E6C534F}" srcId="{EC6D731F-CFD5-E14F-8A2C-0C4C75EE8158}" destId="{2B825094-EAD3-3B4F-BC89-61052B2907CB}" srcOrd="2" destOrd="0" parTransId="{FD316FBF-B21D-3645-A23B-26A371C4A7FC}" sibTransId="{32E018D3-ECC8-AC45-8677-B54D5CA09EFA}"/>
    <dgm:cxn modelId="{9D935A13-AF3E-9745-BECD-F0079F1DB96B}" type="presOf" srcId="{6D122FB4-F478-5241-9924-F29F0B68F2ED}" destId="{3BA84681-AE2B-ED48-857D-251E5093A9F8}" srcOrd="0" destOrd="0" presId="urn:microsoft.com/office/officeart/2005/8/layout/pyramid1"/>
    <dgm:cxn modelId="{17B9BFE7-5318-074B-837D-468D1FC5752A}" type="presOf" srcId="{620B3BBA-1A44-C044-99A2-DB5D60AE0F68}" destId="{1618A783-E1FA-A242-A64D-2546ABD97ADE}" srcOrd="1" destOrd="0" presId="urn:microsoft.com/office/officeart/2005/8/layout/pyramid1"/>
    <dgm:cxn modelId="{96BBE522-68AF-F541-A066-B3AC390829AD}" type="presOf" srcId="{620B3BBA-1A44-C044-99A2-DB5D60AE0F68}" destId="{EA2A5795-9644-9840-807B-E0B04DDDFCC2}" srcOrd="0" destOrd="0" presId="urn:microsoft.com/office/officeart/2005/8/layout/pyramid1"/>
    <dgm:cxn modelId="{AEDDA357-BEC6-7041-9197-B4720C4FCF21}" srcId="{EC6D731F-CFD5-E14F-8A2C-0C4C75EE8158}" destId="{6D122FB4-F478-5241-9924-F29F0B68F2ED}" srcOrd="1" destOrd="0" parTransId="{B99355CE-95AE-014E-B236-0A8C5A57934B}" sibTransId="{E7A6AB3C-9397-5E4D-9D99-2AD205F05407}"/>
    <dgm:cxn modelId="{62A6496D-A339-8A41-ABFF-9F545B46D66F}" type="presOf" srcId="{2B825094-EAD3-3B4F-BC89-61052B2907CB}" destId="{269348F3-D924-8640-9A5B-709CE14F9E2D}" srcOrd="0" destOrd="0" presId="urn:microsoft.com/office/officeart/2005/8/layout/pyramid1"/>
    <dgm:cxn modelId="{8C3960E2-DD66-C043-A1CE-C032F3C0002C}" srcId="{EC6D731F-CFD5-E14F-8A2C-0C4C75EE8158}" destId="{620B3BBA-1A44-C044-99A2-DB5D60AE0F68}" srcOrd="0" destOrd="0" parTransId="{CD54B3C7-7CBA-D148-83FD-DCE11220BC70}" sibTransId="{0C3A4C49-68EC-6E48-BDA1-113C199DD015}"/>
    <dgm:cxn modelId="{B6C293AE-FD0B-7B42-B8B3-6D6AE5F3A51D}" type="presOf" srcId="{6D122FB4-F478-5241-9924-F29F0B68F2ED}" destId="{C11566F5-0E33-9C46-97EB-52F65157211B}" srcOrd="1" destOrd="0" presId="urn:microsoft.com/office/officeart/2005/8/layout/pyramid1"/>
    <dgm:cxn modelId="{B0F18070-B333-6845-9FCD-896003EF4AF5}" type="presOf" srcId="{EC6D731F-CFD5-E14F-8A2C-0C4C75EE8158}" destId="{6C468C78-2F82-9C41-9690-03D9C880B625}" srcOrd="0" destOrd="0" presId="urn:microsoft.com/office/officeart/2005/8/layout/pyramid1"/>
    <dgm:cxn modelId="{FA96F1AD-EA9A-8245-A33A-50CA8F9B3CAA}" type="presOf" srcId="{2B825094-EAD3-3B4F-BC89-61052B2907CB}" destId="{A7F95F81-944C-FF4E-824F-A9E94ACB8904}" srcOrd="1" destOrd="0" presId="urn:microsoft.com/office/officeart/2005/8/layout/pyramid1"/>
    <dgm:cxn modelId="{779B7E13-99A1-A448-9CFE-D4FA9FB75E10}" type="presParOf" srcId="{6C468C78-2F82-9C41-9690-03D9C880B625}" destId="{B56CF8E8-73FB-F64B-93EA-75F37A0A7634}" srcOrd="0" destOrd="0" presId="urn:microsoft.com/office/officeart/2005/8/layout/pyramid1"/>
    <dgm:cxn modelId="{F228C9B8-A71E-864B-A628-B42A0E0504BE}" type="presParOf" srcId="{B56CF8E8-73FB-F64B-93EA-75F37A0A7634}" destId="{EA2A5795-9644-9840-807B-E0B04DDDFCC2}" srcOrd="0" destOrd="0" presId="urn:microsoft.com/office/officeart/2005/8/layout/pyramid1"/>
    <dgm:cxn modelId="{0D2C5138-71BA-C548-988A-24EE225937DF}" type="presParOf" srcId="{B56CF8E8-73FB-F64B-93EA-75F37A0A7634}" destId="{1618A783-E1FA-A242-A64D-2546ABD97ADE}" srcOrd="1" destOrd="0" presId="urn:microsoft.com/office/officeart/2005/8/layout/pyramid1"/>
    <dgm:cxn modelId="{C372F926-AD13-D944-8B93-F7EAE8810A50}" type="presParOf" srcId="{6C468C78-2F82-9C41-9690-03D9C880B625}" destId="{10D5DA23-9A62-A346-947B-4CCF418FCF0C}" srcOrd="1" destOrd="0" presId="urn:microsoft.com/office/officeart/2005/8/layout/pyramid1"/>
    <dgm:cxn modelId="{E6A68D47-D08A-9C41-B16D-D00F132823C5}" type="presParOf" srcId="{10D5DA23-9A62-A346-947B-4CCF418FCF0C}" destId="{3BA84681-AE2B-ED48-857D-251E5093A9F8}" srcOrd="0" destOrd="0" presId="urn:microsoft.com/office/officeart/2005/8/layout/pyramid1"/>
    <dgm:cxn modelId="{8A4EA5B1-2068-BB47-B22F-C88C218B6B16}" type="presParOf" srcId="{10D5DA23-9A62-A346-947B-4CCF418FCF0C}" destId="{C11566F5-0E33-9C46-97EB-52F65157211B}" srcOrd="1" destOrd="0" presId="urn:microsoft.com/office/officeart/2005/8/layout/pyramid1"/>
    <dgm:cxn modelId="{8ABD0B9E-7482-3847-AD7D-668C71B89E81}" type="presParOf" srcId="{6C468C78-2F82-9C41-9690-03D9C880B625}" destId="{21D7AA08-C53C-C649-AC37-2201DE7BDC61}" srcOrd="2" destOrd="0" presId="urn:microsoft.com/office/officeart/2005/8/layout/pyramid1"/>
    <dgm:cxn modelId="{10F64AF5-7BBE-5A47-B3F7-01A64447EFD5}" type="presParOf" srcId="{21D7AA08-C53C-C649-AC37-2201DE7BDC61}" destId="{269348F3-D924-8640-9A5B-709CE14F9E2D}" srcOrd="0" destOrd="0" presId="urn:microsoft.com/office/officeart/2005/8/layout/pyramid1"/>
    <dgm:cxn modelId="{C73564BB-1839-594E-9BF2-0CA4663053DB}" type="presParOf" srcId="{21D7AA08-C53C-C649-AC37-2201DE7BDC61}" destId="{A7F95F81-944C-FF4E-824F-A9E94ACB89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A5795-9644-9840-807B-E0B04DDDFCC2}">
      <dsp:nvSpPr>
        <dsp:cNvPr id="0" name=""/>
        <dsp:cNvSpPr/>
      </dsp:nvSpPr>
      <dsp:spPr>
        <a:xfrm>
          <a:off x="2240846" y="0"/>
          <a:ext cx="2827299" cy="1900023"/>
        </a:xfrm>
        <a:prstGeom prst="trapezoid">
          <a:avLst>
            <a:gd name="adj" fmla="val 74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kern="1200" smtClean="0">
              <a:solidFill>
                <a:srgbClr val="000000"/>
              </a:solidFill>
            </a:rPr>
            <a:t>Establishing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2100" kern="1200" smtClean="0">
              <a:solidFill>
                <a:srgbClr val="000000"/>
              </a:solidFill>
            </a:rPr>
            <a:t>a web centric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kern="1200" smtClean="0">
              <a:solidFill>
                <a:srgbClr val="000000"/>
              </a:solidFill>
            </a:rPr>
            <a:t> culture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2240846" y="0"/>
        <a:ext cx="2827299" cy="1900023"/>
      </dsp:txXfrm>
    </dsp:sp>
    <dsp:sp modelId="{3BA84681-AE2B-ED48-857D-251E5093A9F8}">
      <dsp:nvSpPr>
        <dsp:cNvPr id="0" name=""/>
        <dsp:cNvSpPr/>
      </dsp:nvSpPr>
      <dsp:spPr>
        <a:xfrm>
          <a:off x="1413649" y="1900023"/>
          <a:ext cx="4481693" cy="1111799"/>
        </a:xfrm>
        <a:prstGeom prst="trapezoid">
          <a:avLst>
            <a:gd name="adj" fmla="val 74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Change from Centralized to a Distributed Publishing Approach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2197946" y="1900023"/>
        <a:ext cx="2913100" cy="1111799"/>
      </dsp:txXfrm>
    </dsp:sp>
    <dsp:sp modelId="{269348F3-D924-8640-9A5B-709CE14F9E2D}">
      <dsp:nvSpPr>
        <dsp:cNvPr id="0" name=""/>
        <dsp:cNvSpPr/>
      </dsp:nvSpPr>
      <dsp:spPr>
        <a:xfrm>
          <a:off x="0" y="3011823"/>
          <a:ext cx="7308993" cy="1900023"/>
        </a:xfrm>
        <a:prstGeom prst="trapezoid">
          <a:avLst>
            <a:gd name="adj" fmla="val 74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Change from Organizational Based to Topic based Information Architecture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1279073" y="3011823"/>
        <a:ext cx="4750845" cy="190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0.16886</cdr:x>
      <cdr:y>0.16468</cdr:y>
    </cdr:from>
    <cdr:to>
      <cdr:x>0.58041</cdr:x>
      <cdr:y>0.31845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2762250" y="-241300"/>
          <a:ext cx="984250" cy="3575050"/>
        </a:xfrm>
        <a:prstGeom xmlns:a="http://schemas.openxmlformats.org/drawingml/2006/main" prst="rightBrace">
          <a:avLst>
            <a:gd name="adj1" fmla="val 18656"/>
            <a:gd name="adj2" fmla="val 50412"/>
          </a:avLst>
        </a:prstGeom>
        <a:ln xmlns:a="http://schemas.openxmlformats.org/drawingml/2006/main" w="44450">
          <a:solidFill>
            <a:srgbClr val="8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0.25655</cdr:x>
      <cdr:y>0.09256</cdr:y>
    </cdr:from>
    <cdr:to>
      <cdr:x>0.50368</cdr:x>
      <cdr:y>0.16468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228634" y="592435"/>
          <a:ext cx="214674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baseline="0">
              <a:ln w="12700">
                <a:noFill/>
                <a:prstDash val="solid"/>
              </a:ln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Hurricane Isaac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0.16886</cdr:x>
      <cdr:y>0.16468</cdr:y>
    </cdr:from>
    <cdr:to>
      <cdr:x>0.58041</cdr:x>
      <cdr:y>0.31845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2762250" y="-241300"/>
          <a:ext cx="984250" cy="3575050"/>
        </a:xfrm>
        <a:prstGeom xmlns:a="http://schemas.openxmlformats.org/drawingml/2006/main" prst="rightBrace">
          <a:avLst>
            <a:gd name="adj1" fmla="val 18656"/>
            <a:gd name="adj2" fmla="val 50412"/>
          </a:avLst>
        </a:prstGeom>
        <a:ln xmlns:a="http://schemas.openxmlformats.org/drawingml/2006/main" w="44450">
          <a:solidFill>
            <a:srgbClr val="8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0.22206</cdr:x>
      <cdr:y>0.65675</cdr:y>
    </cdr:from>
    <cdr:to>
      <cdr:x>0.39936</cdr:x>
      <cdr:y>0.72759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753627" y="3709170"/>
          <a:ext cx="140018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0" i="0" cap="none" spc="0" dirty="0" smtClean="0">
              <a:ln w="12700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/>
            </a:rPr>
            <a:t>Ready.gov</a:t>
          </a:r>
          <a:endParaRPr lang="en-US" sz="2000" b="0" i="0" cap="none" spc="0" dirty="0">
            <a:ln w="12700">
              <a:solidFill>
                <a:srgbClr val="008000"/>
              </a:solidFill>
              <a:prstDash val="solid"/>
            </a:ln>
            <a:solidFill>
              <a:srgbClr val="008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0.25655</cdr:x>
      <cdr:y>0.09256</cdr:y>
    </cdr:from>
    <cdr:to>
      <cdr:x>0.50368</cdr:x>
      <cdr:y>0.16468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228634" y="592435"/>
          <a:ext cx="214674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baseline="0">
              <a:ln w="12700">
                <a:noFill/>
                <a:prstDash val="solid"/>
              </a:ln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Hurricane Isaac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0.16886</cdr:x>
      <cdr:y>0.16468</cdr:y>
    </cdr:from>
    <cdr:to>
      <cdr:x>0.58041</cdr:x>
      <cdr:y>0.31845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2524298" y="-260721"/>
          <a:ext cx="868457" cy="3250048"/>
        </a:xfrm>
        <a:prstGeom xmlns:a="http://schemas.openxmlformats.org/drawingml/2006/main" prst="rightBrace">
          <a:avLst>
            <a:gd name="adj1" fmla="val 18656"/>
            <a:gd name="adj2" fmla="val 50412"/>
          </a:avLst>
        </a:prstGeom>
        <a:ln xmlns:a="http://schemas.openxmlformats.org/drawingml/2006/main" w="44450">
          <a:solidFill>
            <a:srgbClr val="8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0.22206</cdr:x>
      <cdr:y>0.65675</cdr:y>
    </cdr:from>
    <cdr:to>
      <cdr:x>0.39318</cdr:x>
      <cdr:y>0.72759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753627" y="3709170"/>
          <a:ext cx="135134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0" i="0" cap="none" spc="0" dirty="0" smtClean="0">
              <a:ln w="12700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/>
            </a:rPr>
            <a:t>Ready.gov</a:t>
          </a:r>
          <a:endParaRPr lang="en-US" sz="2000" b="0" i="0" cap="none" spc="0" dirty="0">
            <a:ln w="12700">
              <a:solidFill>
                <a:srgbClr val="008000"/>
              </a:solidFill>
              <a:prstDash val="solid"/>
            </a:ln>
            <a:solidFill>
              <a:srgbClr val="008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0.25655</cdr:x>
      <cdr:y>0.09256</cdr:y>
    </cdr:from>
    <cdr:to>
      <cdr:x>0.50368</cdr:x>
      <cdr:y>0.16468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228634" y="592435"/>
          <a:ext cx="214674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baseline="0">
              <a:ln w="12700">
                <a:noFill/>
                <a:prstDash val="solid"/>
              </a:ln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Hurricane Isaac</a:t>
          </a:r>
        </a:p>
      </cdr:txBody>
    </cdr:sp>
  </cdr:relSizeAnchor>
  <cdr:relSizeAnchor xmlns:cdr="http://schemas.openxmlformats.org/drawingml/2006/chartDrawing">
    <cdr:from>
      <cdr:x>0.48797</cdr:x>
      <cdr:y>0.49025</cdr:y>
    </cdr:from>
    <cdr:to>
      <cdr:x>0.64282</cdr:x>
      <cdr:y>0.65206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3853546" y="2768819"/>
          <a:ext cx="1222837" cy="913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82058" tIns="41029" rIns="82058" bIns="41029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n w="12700">
                <a:noFill/>
                <a:prstDash val="solid"/>
              </a:ln>
              <a:solidFill>
                <a:srgbClr val="FF0000"/>
              </a:solidFill>
            </a:rPr>
            <a:t>Disaster</a:t>
          </a:r>
        </a:p>
        <a:p xmlns:a="http://schemas.openxmlformats.org/drawingml/2006/main">
          <a:pPr algn="ctr"/>
          <a:r>
            <a:rPr lang="en-US" sz="1800" b="1" dirty="0">
              <a:ln w="12700">
                <a:noFill/>
                <a:prstDash val="solid"/>
              </a:ln>
              <a:solidFill>
                <a:srgbClr val="FF0000"/>
              </a:solidFill>
            </a:rPr>
            <a:t>Assistance</a:t>
          </a:r>
        </a:p>
        <a:p xmlns:a="http://schemas.openxmlformats.org/drawingml/2006/main">
          <a:pPr algn="ctr"/>
          <a:r>
            <a:rPr lang="en-US" sz="1800" b="1" dirty="0">
              <a:ln w="12700">
                <a:noFill/>
                <a:prstDash val="solid"/>
              </a:ln>
              <a:solidFill>
                <a:srgbClr val="FF0000"/>
              </a:solidFill>
            </a:rPr>
            <a:t>.gov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0.16886</cdr:x>
      <cdr:y>0.16468</cdr:y>
    </cdr:from>
    <cdr:to>
      <cdr:x>0.58041</cdr:x>
      <cdr:y>0.31845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2762250" y="-241300"/>
          <a:ext cx="984250" cy="3575050"/>
        </a:xfrm>
        <a:prstGeom xmlns:a="http://schemas.openxmlformats.org/drawingml/2006/main" prst="rightBrace">
          <a:avLst>
            <a:gd name="adj1" fmla="val 18656"/>
            <a:gd name="adj2" fmla="val 50412"/>
          </a:avLst>
        </a:prstGeom>
        <a:ln xmlns:a="http://schemas.openxmlformats.org/drawingml/2006/main" w="44450">
          <a:solidFill>
            <a:srgbClr val="8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0.47464</cdr:x>
      <cdr:y>0.76121</cdr:y>
    </cdr:from>
    <cdr:to>
      <cdr:x>0.64232</cdr:x>
      <cdr:y>0.82372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4123069" y="4872353"/>
          <a:ext cx="145667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 baseline="0" dirty="0" smtClean="0">
              <a:ln w="12700">
                <a:solidFill>
                  <a:schemeClr val="tx1">
                    <a:alpha val="20000"/>
                  </a:schemeClr>
                </a:solidFill>
                <a:prstDash val="solid"/>
              </a:ln>
              <a:solidFill>
                <a:srgbClr val="00FFFF"/>
              </a:solidFill>
              <a:effectLst/>
            </a:rPr>
            <a:t>m.fema.gov</a:t>
          </a:r>
          <a:endParaRPr lang="en-US" sz="2000" b="1" cap="none" spc="0" baseline="0" dirty="0">
            <a:ln w="12700">
              <a:solidFill>
                <a:schemeClr val="tx1">
                  <a:alpha val="20000"/>
                </a:schemeClr>
              </a:solidFill>
              <a:prstDash val="solid"/>
            </a:ln>
            <a:solidFill>
              <a:srgbClr val="00FFFF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0.25655</cdr:x>
      <cdr:y>0.09256</cdr:y>
    </cdr:from>
    <cdr:to>
      <cdr:x>0.50368</cdr:x>
      <cdr:y>0.16468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228634" y="592435"/>
          <a:ext cx="214674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baseline="0">
              <a:ln w="12700">
                <a:noFill/>
                <a:prstDash val="solid"/>
              </a:ln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Hurricane Isaac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0.48319</cdr:x>
      <cdr:y>0.11309</cdr:y>
    </cdr:from>
    <cdr:to>
      <cdr:x>0.98099</cdr:x>
      <cdr:y>0.26686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5867401" y="-946165"/>
          <a:ext cx="984251" cy="4324347"/>
        </a:xfrm>
        <a:prstGeom xmlns:a="http://schemas.openxmlformats.org/drawingml/2006/main" prst="rightBrace">
          <a:avLst>
            <a:gd name="adj1" fmla="val 18656"/>
            <a:gd name="adj2" fmla="val 50412"/>
          </a:avLst>
        </a:prstGeom>
        <a:ln xmlns:a="http://schemas.openxmlformats.org/drawingml/2006/main" w="44450">
          <a:solidFill>
            <a:srgbClr val="8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0.74399</cdr:x>
      <cdr:y>0.24405</cdr:y>
    </cdr:from>
    <cdr:to>
      <cdr:x>0.89474</cdr:x>
      <cdr:y>0.30656</cdr:y>
    </cdr:to>
    <cdr:sp macro="" textlink="">
      <cdr:nvSpPr>
        <cdr:cNvPr id="6" name="Rectangle 2"/>
        <cdr:cNvSpPr/>
      </cdr:nvSpPr>
      <cdr:spPr>
        <a:xfrm xmlns:a="http://schemas.openxmlformats.org/drawingml/2006/main">
          <a:off x="6462891" y="1562125"/>
          <a:ext cx="1309535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0" i="0" cap="none" spc="0">
              <a:ln w="12700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/>
            </a:rPr>
            <a:t>Ready</a:t>
          </a:r>
        </a:p>
      </cdr:txBody>
    </cdr:sp>
  </cdr:relSizeAnchor>
  <cdr:relSizeAnchor xmlns:cdr="http://schemas.openxmlformats.org/drawingml/2006/chartDrawing">
    <cdr:from>
      <cdr:x>0.24875</cdr:x>
      <cdr:y>0.09256</cdr:y>
    </cdr:from>
    <cdr:to>
      <cdr:x>0.51148</cdr:x>
      <cdr:y>0.16469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160837" y="592458"/>
          <a:ext cx="228229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baseline="0">
              <a:ln w="12700">
                <a:noFill/>
                <a:prstDash val="solid"/>
              </a:ln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Hurricane Sandy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0.48319</cdr:x>
      <cdr:y>0.11309</cdr:y>
    </cdr:from>
    <cdr:to>
      <cdr:x>0.98099</cdr:x>
      <cdr:y>0.26686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5867401" y="-946165"/>
          <a:ext cx="984251" cy="4324347"/>
        </a:xfrm>
        <a:prstGeom xmlns:a="http://schemas.openxmlformats.org/drawingml/2006/main" prst="rightBrace">
          <a:avLst>
            <a:gd name="adj1" fmla="val 18656"/>
            <a:gd name="adj2" fmla="val 50412"/>
          </a:avLst>
        </a:prstGeom>
        <a:ln xmlns:a="http://schemas.openxmlformats.org/drawingml/2006/main" w="44450">
          <a:solidFill>
            <a:srgbClr val="8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0.74399</cdr:x>
      <cdr:y>0.24405</cdr:y>
    </cdr:from>
    <cdr:to>
      <cdr:x>0.89474</cdr:x>
      <cdr:y>0.30656</cdr:y>
    </cdr:to>
    <cdr:sp macro="" textlink="">
      <cdr:nvSpPr>
        <cdr:cNvPr id="6" name="Rectangle 2"/>
        <cdr:cNvSpPr/>
      </cdr:nvSpPr>
      <cdr:spPr>
        <a:xfrm xmlns:a="http://schemas.openxmlformats.org/drawingml/2006/main">
          <a:off x="6462891" y="1562125"/>
          <a:ext cx="1309535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0" i="0" cap="none" spc="0">
              <a:ln w="12700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/>
            </a:rPr>
            <a:t>Ready</a:t>
          </a:r>
        </a:p>
      </cdr:txBody>
    </cdr:sp>
  </cdr:relSizeAnchor>
  <cdr:relSizeAnchor xmlns:cdr="http://schemas.openxmlformats.org/drawingml/2006/chartDrawing">
    <cdr:from>
      <cdr:x>0.67576</cdr:x>
      <cdr:y>0.54097</cdr:y>
    </cdr:from>
    <cdr:to>
      <cdr:x>0.76867</cdr:x>
      <cdr:y>0.60348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870222" y="3462655"/>
          <a:ext cx="807091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 baseline="0">
              <a:ln w="12700">
                <a:noFill/>
                <a:prstDash val="solid"/>
              </a:ln>
              <a:solidFill>
                <a:schemeClr val="accent1"/>
              </a:solidFill>
              <a:effectLst/>
            </a:rPr>
            <a:t>FEMA</a:t>
          </a:r>
        </a:p>
      </cdr:txBody>
    </cdr:sp>
  </cdr:relSizeAnchor>
  <cdr:relSizeAnchor xmlns:cdr="http://schemas.openxmlformats.org/drawingml/2006/chartDrawing">
    <cdr:from>
      <cdr:x>0.24875</cdr:x>
      <cdr:y>0.09256</cdr:y>
    </cdr:from>
    <cdr:to>
      <cdr:x>0.51148</cdr:x>
      <cdr:y>0.16469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160837" y="592458"/>
          <a:ext cx="228229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baseline="0">
              <a:ln w="12700">
                <a:noFill/>
                <a:prstDash val="solid"/>
              </a:ln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Hurricane Sandy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0.48319</cdr:x>
      <cdr:y>0.11309</cdr:y>
    </cdr:from>
    <cdr:to>
      <cdr:x>0.98099</cdr:x>
      <cdr:y>0.26686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5867401" y="-946165"/>
          <a:ext cx="984251" cy="4324347"/>
        </a:xfrm>
        <a:prstGeom xmlns:a="http://schemas.openxmlformats.org/drawingml/2006/main" prst="rightBrace">
          <a:avLst>
            <a:gd name="adj1" fmla="val 18656"/>
            <a:gd name="adj2" fmla="val 50412"/>
          </a:avLst>
        </a:prstGeom>
        <a:ln xmlns:a="http://schemas.openxmlformats.org/drawingml/2006/main" w="44450">
          <a:solidFill>
            <a:srgbClr val="8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0.74399</cdr:x>
      <cdr:y>0.24405</cdr:y>
    </cdr:from>
    <cdr:to>
      <cdr:x>0.89474</cdr:x>
      <cdr:y>0.30656</cdr:y>
    </cdr:to>
    <cdr:sp macro="" textlink="">
      <cdr:nvSpPr>
        <cdr:cNvPr id="6" name="Rectangle 2"/>
        <cdr:cNvSpPr/>
      </cdr:nvSpPr>
      <cdr:spPr>
        <a:xfrm xmlns:a="http://schemas.openxmlformats.org/drawingml/2006/main">
          <a:off x="6462891" y="1562125"/>
          <a:ext cx="1309535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0" i="0" cap="none" spc="0">
              <a:ln w="12700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/>
            </a:rPr>
            <a:t>Ready</a:t>
          </a:r>
        </a:p>
      </cdr:txBody>
    </cdr:sp>
  </cdr:relSizeAnchor>
  <cdr:relSizeAnchor xmlns:cdr="http://schemas.openxmlformats.org/drawingml/2006/chartDrawing">
    <cdr:from>
      <cdr:x>0.67576</cdr:x>
      <cdr:y>0.54097</cdr:y>
    </cdr:from>
    <cdr:to>
      <cdr:x>0.76867</cdr:x>
      <cdr:y>0.60348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870222" y="3462655"/>
          <a:ext cx="807091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 baseline="0">
              <a:ln w="12700">
                <a:noFill/>
                <a:prstDash val="solid"/>
              </a:ln>
              <a:solidFill>
                <a:schemeClr val="accent1"/>
              </a:solidFill>
              <a:effectLst/>
            </a:rPr>
            <a:t>FEMA</a:t>
          </a:r>
        </a:p>
      </cdr:txBody>
    </cdr:sp>
  </cdr:relSizeAnchor>
  <cdr:relSizeAnchor xmlns:cdr="http://schemas.openxmlformats.org/drawingml/2006/chartDrawing">
    <cdr:from>
      <cdr:x>0.67974</cdr:x>
      <cdr:y>0.71359</cdr:y>
    </cdr:from>
    <cdr:to>
      <cdr:x>0.7881</cdr:x>
      <cdr:y>0.7761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5904753" y="4567553"/>
          <a:ext cx="941302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 baseline="0" dirty="0">
              <a:ln w="12700">
                <a:solidFill>
                  <a:schemeClr val="tx1">
                    <a:alpha val="20000"/>
                  </a:schemeClr>
                </a:solidFill>
                <a:prstDash val="solid"/>
              </a:ln>
              <a:solidFill>
                <a:srgbClr val="00FFFF"/>
              </a:solidFill>
              <a:effectLst/>
            </a:rPr>
            <a:t>Mobile</a:t>
          </a:r>
        </a:p>
      </cdr:txBody>
    </cdr:sp>
  </cdr:relSizeAnchor>
  <cdr:relSizeAnchor xmlns:cdr="http://schemas.openxmlformats.org/drawingml/2006/chartDrawing">
    <cdr:from>
      <cdr:x>0.24875</cdr:x>
      <cdr:y>0.09256</cdr:y>
    </cdr:from>
    <cdr:to>
      <cdr:x>0.51148</cdr:x>
      <cdr:y>0.16469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160837" y="592458"/>
          <a:ext cx="228229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baseline="0">
              <a:ln w="12700">
                <a:noFill/>
                <a:prstDash val="solid"/>
              </a:ln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Hurricane Sandy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0.48319</cdr:x>
      <cdr:y>0.11309</cdr:y>
    </cdr:from>
    <cdr:to>
      <cdr:x>0.98099</cdr:x>
      <cdr:y>0.26686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5867401" y="-946165"/>
          <a:ext cx="984251" cy="4324347"/>
        </a:xfrm>
        <a:prstGeom xmlns:a="http://schemas.openxmlformats.org/drawingml/2006/main" prst="rightBrace">
          <a:avLst>
            <a:gd name="adj1" fmla="val 18656"/>
            <a:gd name="adj2" fmla="val 50412"/>
          </a:avLst>
        </a:prstGeom>
        <a:ln xmlns:a="http://schemas.openxmlformats.org/drawingml/2006/main" w="44450">
          <a:solidFill>
            <a:srgbClr val="8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0.74399</cdr:x>
      <cdr:y>0.24405</cdr:y>
    </cdr:from>
    <cdr:to>
      <cdr:x>0.89474</cdr:x>
      <cdr:y>0.30656</cdr:y>
    </cdr:to>
    <cdr:sp macro="" textlink="">
      <cdr:nvSpPr>
        <cdr:cNvPr id="6" name="Rectangle 2"/>
        <cdr:cNvSpPr/>
      </cdr:nvSpPr>
      <cdr:spPr>
        <a:xfrm xmlns:a="http://schemas.openxmlformats.org/drawingml/2006/main">
          <a:off x="6462891" y="1562125"/>
          <a:ext cx="1309535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0" i="0" cap="none" spc="0">
              <a:ln w="12700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/>
            </a:rPr>
            <a:t>Ready</a:t>
          </a:r>
        </a:p>
      </cdr:txBody>
    </cdr:sp>
  </cdr:relSizeAnchor>
  <cdr:relSizeAnchor xmlns:cdr="http://schemas.openxmlformats.org/drawingml/2006/chartDrawing">
    <cdr:from>
      <cdr:x>0.67576</cdr:x>
      <cdr:y>0.54097</cdr:y>
    </cdr:from>
    <cdr:to>
      <cdr:x>0.76867</cdr:x>
      <cdr:y>0.60348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870222" y="3462655"/>
          <a:ext cx="807091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 baseline="0">
              <a:ln w="12700">
                <a:noFill/>
                <a:prstDash val="solid"/>
              </a:ln>
              <a:solidFill>
                <a:schemeClr val="accent1"/>
              </a:solidFill>
              <a:effectLst/>
            </a:rPr>
            <a:t>FEMA</a:t>
          </a:r>
        </a:p>
      </cdr:txBody>
    </cdr:sp>
  </cdr:relSizeAnchor>
  <cdr:relSizeAnchor xmlns:cdr="http://schemas.openxmlformats.org/drawingml/2006/chartDrawing">
    <cdr:from>
      <cdr:x>0.83669</cdr:x>
      <cdr:y>0.61636</cdr:y>
    </cdr:from>
    <cdr:to>
      <cdr:x>0.98786</cdr:x>
      <cdr:y>0.72696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7268186" y="3945224"/>
          <a:ext cx="1313184" cy="7079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 baseline="0">
              <a:ln w="12700">
                <a:noFill/>
                <a:prstDash val="solid"/>
              </a:ln>
              <a:solidFill>
                <a:srgbClr val="FF0000"/>
              </a:solidFill>
              <a:effectLst/>
            </a:rPr>
            <a:t>Disaster</a:t>
          </a:r>
        </a:p>
        <a:p xmlns:a="http://schemas.openxmlformats.org/drawingml/2006/main">
          <a:pPr algn="ctr"/>
          <a:r>
            <a:rPr lang="en-US" sz="2000" b="1" cap="none" spc="0" baseline="0">
              <a:ln w="12700">
                <a:noFill/>
                <a:prstDash val="solid"/>
              </a:ln>
              <a:solidFill>
                <a:srgbClr val="FF0000"/>
              </a:solidFill>
              <a:effectLst/>
            </a:rPr>
            <a:t>Assistance</a:t>
          </a:r>
        </a:p>
      </cdr:txBody>
    </cdr:sp>
  </cdr:relSizeAnchor>
  <cdr:relSizeAnchor xmlns:cdr="http://schemas.openxmlformats.org/drawingml/2006/chartDrawing">
    <cdr:from>
      <cdr:x>0.67974</cdr:x>
      <cdr:y>0.71359</cdr:y>
    </cdr:from>
    <cdr:to>
      <cdr:x>0.7881</cdr:x>
      <cdr:y>0.7761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5904753" y="4567553"/>
          <a:ext cx="941302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cap="none" spc="0" baseline="0">
              <a:ln w="12700">
                <a:solidFill>
                  <a:schemeClr val="tx1">
                    <a:alpha val="20000"/>
                  </a:schemeClr>
                </a:solidFill>
                <a:prstDash val="solid"/>
              </a:ln>
              <a:solidFill>
                <a:srgbClr val="00FFFF"/>
              </a:solidFill>
              <a:effectLst/>
            </a:rPr>
            <a:t>Mobile</a:t>
          </a:r>
        </a:p>
      </cdr:txBody>
    </cdr:sp>
  </cdr:relSizeAnchor>
  <cdr:relSizeAnchor xmlns:cdr="http://schemas.openxmlformats.org/drawingml/2006/chartDrawing">
    <cdr:from>
      <cdr:x>0.24875</cdr:x>
      <cdr:y>0.09256</cdr:y>
    </cdr:from>
    <cdr:to>
      <cdr:x>0.51148</cdr:x>
      <cdr:y>0.16469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160837" y="592458"/>
          <a:ext cx="228229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cap="none" spc="0" baseline="0">
              <a:ln w="12700">
                <a:noFill/>
                <a:prstDash val="solid"/>
              </a:ln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Hurricane Sandy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590D-0F4B-CD46-AE44-C49741BBA732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DDCC0-0AE9-AE4E-B7B5-C3ED2CF4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4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E572-A8F0-F54F-9A59-2BC70B6496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B6C10-F101-604E-981A-C274649FE35F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8140D-1CAB-D441-8809-F89299992D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410" y="4008570"/>
            <a:ext cx="6400800" cy="1752600"/>
          </a:xfrm>
        </p:spPr>
        <p:txBody>
          <a:bodyPr/>
          <a:lstStyle/>
          <a:p>
            <a:r>
              <a:rPr lang="en-US" dirty="0" smtClean="0"/>
              <a:t>FEMA’s Public Affairs Digital Strategy</a:t>
            </a:r>
            <a:endParaRPr lang="en-US" dirty="0"/>
          </a:p>
        </p:txBody>
      </p:sp>
      <p:pic>
        <p:nvPicPr>
          <p:cNvPr id="6" name="Picture 5" descr="FE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32" y="2035010"/>
            <a:ext cx="5416860" cy="19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625673"/>
              </p:ext>
            </p:extLst>
          </p:nvPr>
        </p:nvGraphicFramePr>
        <p:xfrm>
          <a:off x="623455" y="605118"/>
          <a:ext cx="7897091" cy="564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281891" y="2704694"/>
            <a:ext cx="1195110" cy="359858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FEMA.gov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27125" y="5286375"/>
            <a:ext cx="7393421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3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452430"/>
              </p:ext>
            </p:extLst>
          </p:nvPr>
        </p:nvGraphicFramePr>
        <p:xfrm>
          <a:off x="623455" y="605118"/>
          <a:ext cx="7897091" cy="564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391725" y="4347048"/>
            <a:ext cx="1190486" cy="359858"/>
          </a:xfrm>
          <a:prstGeom prst="rect">
            <a:avLst/>
          </a:prstGeom>
          <a:noFill/>
        </p:spPr>
        <p:txBody>
          <a:bodyPr wrap="square" lIns="82058" tIns="41029" rIns="82058" bIns="4102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12700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Ready.gov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5477" y="3401783"/>
            <a:ext cx="1222837" cy="913856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Disaster</a:t>
            </a:r>
          </a:p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Assistance</a:t>
            </a:r>
          </a:p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.gov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1891" y="2704694"/>
            <a:ext cx="1195110" cy="359858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FEMA.gov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4875" y="5318125"/>
            <a:ext cx="7842250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14244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04875" y="5984875"/>
            <a:ext cx="7842250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12857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04875" y="5984875"/>
            <a:ext cx="7842250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263391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04875" y="5984875"/>
            <a:ext cx="7842250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9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04875" y="5984875"/>
            <a:ext cx="7842250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52" y="17637"/>
            <a:ext cx="8229600" cy="1143000"/>
          </a:xfrm>
        </p:spPr>
        <p:txBody>
          <a:bodyPr/>
          <a:lstStyle/>
          <a:p>
            <a:r>
              <a:rPr lang="en-US" dirty="0" smtClean="0"/>
              <a:t>FEMA’s Platforms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59" y="916437"/>
            <a:ext cx="1902578" cy="1298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213" y="932717"/>
            <a:ext cx="1955168" cy="1204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751" y="932717"/>
            <a:ext cx="1871737" cy="122651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1167" y="1186422"/>
            <a:ext cx="122761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Web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4615" y="2753266"/>
            <a:ext cx="1805902" cy="582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Mobile Web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264" y="2329422"/>
            <a:ext cx="1154837" cy="1732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863" y="2329422"/>
            <a:ext cx="1028761" cy="173225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84615" y="4177440"/>
            <a:ext cx="180590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Mobile</a:t>
            </a:r>
          </a:p>
          <a:p>
            <a:r>
              <a:rPr lang="en-US" sz="2400" dirty="0" smtClean="0"/>
              <a:t>Applications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517" y="4203700"/>
            <a:ext cx="1424791" cy="937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144" y="4193720"/>
            <a:ext cx="1004420" cy="1004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3557" y="4202531"/>
            <a:ext cx="1604753" cy="1038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658" y="5222262"/>
            <a:ext cx="1023731" cy="149315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30878" y="5504728"/>
            <a:ext cx="180590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SMS Text Messaging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10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24" y="1050387"/>
            <a:ext cx="5160976" cy="45962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6952" y="318609"/>
            <a:ext cx="8229600" cy="60194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97% of Mobile Phones Support SMS Text Messaging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26952" y="5677118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Search for open shelters </a:t>
            </a:r>
            <a:r>
              <a:rPr lang="en-US" sz="2400" dirty="0" smtClean="0"/>
              <a:t>by texting SHELTER and a Zip Code to 43362 (4FEMA) Ex. Shelter 01234 (</a:t>
            </a:r>
            <a:r>
              <a:rPr lang="en-US" sz="2400" dirty="0" err="1" smtClean="0"/>
              <a:t>std</a:t>
            </a:r>
            <a:r>
              <a:rPr lang="en-US" sz="2400" dirty="0" smtClean="0"/>
              <a:t> rates apply)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64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758825"/>
            <a:ext cx="775017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Text PREPARE to 43362 (4FEMA) to receive monthly preparedness tips. (</a:t>
            </a:r>
            <a:r>
              <a:rPr lang="en-US" dirty="0" err="1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msg</a:t>
            </a:r>
            <a:r>
              <a:rPr lang="en-US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/data rates apply)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FEMA’s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599" y="2148978"/>
            <a:ext cx="7489409" cy="34025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“FEMA’s mission is to support our citizens and first responders to ensure that as a nation we work together to build, sustain, and improve our capability to prepare for, protect against, respond to, recover from, and mitigate all hazards.”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2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0000">
            <a:off x="4918332" y="187788"/>
            <a:ext cx="376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Washington Post, November 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,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3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1" y="1828121"/>
            <a:ext cx="7381073" cy="1107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22" y="3597906"/>
            <a:ext cx="3430292" cy="24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on each of FEMA’s brand websites</a:t>
            </a:r>
          </a:p>
          <a:p>
            <a:r>
              <a:rPr lang="en-US" dirty="0" smtClean="0"/>
              <a:t>Used on m.fema.gov</a:t>
            </a:r>
          </a:p>
          <a:p>
            <a:r>
              <a:rPr lang="en-US" dirty="0" smtClean="0"/>
              <a:t>Launching Session Replay on FEMA.gov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5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12-Month Trend</a:t>
            </a:r>
            <a:endParaRPr lang="en-US" dirty="0"/>
          </a:p>
        </p:txBody>
      </p:sp>
      <p:pic>
        <p:nvPicPr>
          <p:cNvPr id="4" name="Content Placeholder 3" descr="12mosSatisfactionSurve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r="4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479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Foresee Mobile Portal App</a:t>
            </a:r>
            <a:endParaRPr lang="en-US" dirty="0"/>
          </a:p>
        </p:txBody>
      </p:sp>
      <p:pic>
        <p:nvPicPr>
          <p:cNvPr id="4" name="Picture 3" descr="phot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39" y="1820035"/>
            <a:ext cx="2351342" cy="3527014"/>
          </a:xfrm>
          <a:prstGeom prst="rect">
            <a:avLst/>
          </a:prstGeom>
        </p:spPr>
      </p:pic>
      <p:pic>
        <p:nvPicPr>
          <p:cNvPr id="5" name="Picture 4" descr="photo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4" y="1820035"/>
            <a:ext cx="2351342" cy="3527014"/>
          </a:xfrm>
          <a:prstGeom prst="rect">
            <a:avLst/>
          </a:prstGeom>
        </p:spPr>
      </p:pic>
      <p:pic>
        <p:nvPicPr>
          <p:cNvPr id="6" name="Picture 5" descr="photo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93" y="1820035"/>
            <a:ext cx="2351342" cy="35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7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508000"/>
            <a:ext cx="8509000" cy="5618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Text </a:t>
            </a:r>
            <a:r>
              <a:rPr lang="en-US" dirty="0"/>
              <a:t>“</a:t>
            </a:r>
            <a:r>
              <a:rPr lang="en-US" b="1" dirty="0"/>
              <a:t>RECOVERY</a:t>
            </a:r>
            <a:r>
              <a:rPr lang="en-US" dirty="0"/>
              <a:t>” to </a:t>
            </a:r>
            <a:r>
              <a:rPr lang="en-US" b="1" dirty="0"/>
              <a:t>52000 </a:t>
            </a:r>
            <a:r>
              <a:rPr lang="en-US" dirty="0"/>
              <a:t>to donate $10.00 on behalf of </a:t>
            </a:r>
            <a:r>
              <a:rPr lang="en-US" b="1" dirty="0"/>
              <a:t>United Way of </a:t>
            </a:r>
            <a:r>
              <a:rPr lang="en-US" b="1" dirty="0" smtClean="0"/>
              <a:t>NYC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Text </a:t>
            </a:r>
            <a:r>
              <a:rPr lang="en-US" dirty="0"/>
              <a:t>“</a:t>
            </a:r>
            <a:r>
              <a:rPr lang="en-US" b="1" dirty="0"/>
              <a:t>BOWERY</a:t>
            </a:r>
            <a:r>
              <a:rPr lang="en-US" dirty="0"/>
              <a:t>” to </a:t>
            </a:r>
            <a:r>
              <a:rPr lang="en-US" b="1" dirty="0"/>
              <a:t>20222 </a:t>
            </a:r>
            <a:r>
              <a:rPr lang="en-US" dirty="0"/>
              <a:t>to donate $10.00 on behalf of </a:t>
            </a:r>
            <a:r>
              <a:rPr lang="en-US" b="1" dirty="0"/>
              <a:t>The Bowery </a:t>
            </a:r>
            <a:r>
              <a:rPr lang="en-US" b="1" dirty="0" smtClean="0"/>
              <a:t>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Text </a:t>
            </a:r>
            <a:r>
              <a:rPr lang="en-US" dirty="0"/>
              <a:t>“</a:t>
            </a:r>
            <a:r>
              <a:rPr lang="en-US" b="1" dirty="0"/>
              <a:t>UWHC</a:t>
            </a:r>
            <a:r>
              <a:rPr lang="en-US" dirty="0"/>
              <a:t>” to </a:t>
            </a:r>
            <a:r>
              <a:rPr lang="en-US" b="1" dirty="0"/>
              <a:t>52000 </a:t>
            </a:r>
            <a:r>
              <a:rPr lang="en-US" dirty="0"/>
              <a:t>to donate $10.00 on Behalf of the </a:t>
            </a:r>
            <a:r>
              <a:rPr lang="en-US" b="1" dirty="0"/>
              <a:t>United Way of Hudson County, </a:t>
            </a:r>
            <a:r>
              <a:rPr lang="en-US" b="1" dirty="0" smtClean="0"/>
              <a:t>NJ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Text </a:t>
            </a:r>
            <a:r>
              <a:rPr lang="en-US" dirty="0"/>
              <a:t>“</a:t>
            </a:r>
            <a:r>
              <a:rPr lang="en-US" b="1" dirty="0"/>
              <a:t>HOPE</a:t>
            </a:r>
            <a:r>
              <a:rPr lang="en-US" dirty="0"/>
              <a:t>” to </a:t>
            </a:r>
            <a:r>
              <a:rPr lang="en-US" b="1" dirty="0"/>
              <a:t>501501</a:t>
            </a:r>
            <a:r>
              <a:rPr lang="en-US" dirty="0"/>
              <a:t> to donate $10.00 on behalf of </a:t>
            </a:r>
            <a:r>
              <a:rPr lang="en-US" b="1" dirty="0"/>
              <a:t>Nazarene Compassionate </a:t>
            </a:r>
            <a:r>
              <a:rPr lang="en-US" b="1" dirty="0" smtClean="0"/>
              <a:t>Ministries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Text </a:t>
            </a:r>
            <a:r>
              <a:rPr lang="en-US" b="1" dirty="0" smtClean="0"/>
              <a:t>“REDCROSS” </a:t>
            </a:r>
            <a:r>
              <a:rPr lang="en-US" b="1" dirty="0"/>
              <a:t>to 90999</a:t>
            </a:r>
            <a:r>
              <a:rPr lang="en-US" dirty="0"/>
              <a:t> to give $10 to American Red Cross Disaster Relief</a:t>
            </a:r>
          </a:p>
        </p:txBody>
      </p:sp>
    </p:spTree>
    <p:extLst>
      <p:ext uri="{BB962C8B-B14F-4D97-AF65-F5344CB8AC3E}">
        <p14:creationId xmlns:p14="http://schemas.microsoft.com/office/powerpoint/2010/main" val="195433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 questions please contact Ms. Tina Adinolfi</a:t>
            </a:r>
          </a:p>
          <a:p>
            <a:pPr marL="0" indent="0" algn="ctr">
              <a:buNone/>
            </a:pPr>
            <a:r>
              <a:rPr lang="en-US" dirty="0" err="1" smtClean="0"/>
              <a:t>Bettina.Adinolfi@fema.gov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372806"/>
            <a:ext cx="2941140" cy="4194626"/>
          </a:xfrm>
          <a:prstGeom prst="rect">
            <a:avLst/>
          </a:prstGeom>
        </p:spPr>
      </p:pic>
      <p:pic>
        <p:nvPicPr>
          <p:cNvPr id="15" name="Picture 14" descr="ven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7" y="1420836"/>
            <a:ext cx="4445073" cy="3971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935573" y="1785577"/>
            <a:ext cx="3127022" cy="6375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April 11, 2011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4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01067" y="138058"/>
            <a:ext cx="2673073" cy="6559763"/>
            <a:chOff x="1546144" y="138058"/>
            <a:chExt cx="2673073" cy="6559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6144" y="138058"/>
              <a:ext cx="2673073" cy="33249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144" y="3420033"/>
              <a:ext cx="2673073" cy="327778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28293" y="1890370"/>
            <a:ext cx="2563168" cy="4807451"/>
            <a:chOff x="874245" y="911177"/>
            <a:chExt cx="2563168" cy="48074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245" y="3697989"/>
              <a:ext cx="2562754" cy="20206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3511" y="911177"/>
              <a:ext cx="2553902" cy="2828231"/>
            </a:xfrm>
            <a:prstGeom prst="rect">
              <a:avLst/>
            </a:prstGeom>
          </p:spPr>
        </p:pic>
      </p:grpSp>
      <p:sp>
        <p:nvSpPr>
          <p:cNvPr id="10" name="Right Arrow 9"/>
          <p:cNvSpPr/>
          <p:nvPr/>
        </p:nvSpPr>
        <p:spPr>
          <a:xfrm>
            <a:off x="3754924" y="2457421"/>
            <a:ext cx="1242438" cy="962612"/>
          </a:xfrm>
          <a:prstGeom prst="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76782" y="245560"/>
            <a:ext cx="5731027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Completely Redefined FEMA.gov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439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Transformation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714943"/>
              </p:ext>
            </p:extLst>
          </p:nvPr>
        </p:nvGraphicFramePr>
        <p:xfrm>
          <a:off x="457200" y="1144360"/>
          <a:ext cx="7308993" cy="491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61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52" y="66477"/>
            <a:ext cx="8229600" cy="1143000"/>
          </a:xfrm>
        </p:spPr>
        <p:txBody>
          <a:bodyPr/>
          <a:lstStyle/>
          <a:p>
            <a:r>
              <a:rPr lang="en-US" dirty="0" smtClean="0"/>
              <a:t>FEMA’s Brands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79" y="1410355"/>
            <a:ext cx="3394927" cy="2317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91" y="4114123"/>
            <a:ext cx="3843303" cy="2367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906" y="4130403"/>
            <a:ext cx="3597267" cy="2357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4256">
            <a:off x="2464097" y="1117205"/>
            <a:ext cx="2489200" cy="1181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92805">
            <a:off x="248222" y="3543828"/>
            <a:ext cx="2496422" cy="1382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90736">
            <a:off x="4246509" y="3749404"/>
            <a:ext cx="4660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168180"/>
              </p:ext>
            </p:extLst>
          </p:nvPr>
        </p:nvGraphicFramePr>
        <p:xfrm>
          <a:off x="623455" y="605118"/>
          <a:ext cx="7897091" cy="564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281891" y="2704694"/>
            <a:ext cx="1195110" cy="359858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FEMA.gov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27125" y="5286375"/>
            <a:ext cx="7393421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341924"/>
              </p:ext>
            </p:extLst>
          </p:nvPr>
        </p:nvGraphicFramePr>
        <p:xfrm>
          <a:off x="623455" y="605118"/>
          <a:ext cx="7897091" cy="564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281891" y="2704694"/>
            <a:ext cx="1195110" cy="359858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FEMA.gov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27125" y="5286375"/>
            <a:ext cx="7393421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810151"/>
              </p:ext>
            </p:extLst>
          </p:nvPr>
        </p:nvGraphicFramePr>
        <p:xfrm>
          <a:off x="623455" y="605118"/>
          <a:ext cx="7897091" cy="564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281891" y="2704694"/>
            <a:ext cx="1195110" cy="359858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FEMA.gov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27125" y="5286375"/>
            <a:ext cx="7393421" cy="2381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5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297</Words>
  <Application>Microsoft Macintosh PowerPoint</Application>
  <PresentationFormat>On-screen Show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Twilight</vt:lpstr>
      <vt:lpstr>PowerPoint Presentation</vt:lpstr>
      <vt:lpstr>FEMA’s Mission Statement</vt:lpstr>
      <vt:lpstr>April 11, 2011</vt:lpstr>
      <vt:lpstr>Completely Redefined FEMA.gov</vt:lpstr>
      <vt:lpstr>Institutional Transformation</vt:lpstr>
      <vt:lpstr>FEMA’s Brands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FEMA’s Platforms</vt:lpstr>
      <vt:lpstr>PowerPoint Presentation</vt:lpstr>
      <vt:lpstr>97% of Mobile Phones Support SMS Text Messaging</vt:lpstr>
      <vt:lpstr>PowerPoint Presentation</vt:lpstr>
      <vt:lpstr>PowerPoint Presentation</vt:lpstr>
      <vt:lpstr>Social Media</vt:lpstr>
      <vt:lpstr>Foresee</vt:lpstr>
      <vt:lpstr>The 12-Month Trend</vt:lpstr>
      <vt:lpstr>Foresee Mobile Portal App</vt:lpstr>
      <vt:lpstr>PowerPoint Presentation</vt:lpstr>
      <vt:lpstr>Thank you</vt:lpstr>
    </vt:vector>
  </TitlesOfParts>
  <Company>Eye Street Software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Lockett</dc:creator>
  <cp:lastModifiedBy>Jim Lockett</cp:lastModifiedBy>
  <cp:revision>25</cp:revision>
  <dcterms:created xsi:type="dcterms:W3CDTF">2012-10-23T19:16:07Z</dcterms:created>
  <dcterms:modified xsi:type="dcterms:W3CDTF">2012-12-10T18:58:09Z</dcterms:modified>
</cp:coreProperties>
</file>