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1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1D1"/>
    <a:srgbClr val="76BB41"/>
    <a:srgbClr val="569CBE"/>
    <a:srgbClr val="155908"/>
    <a:srgbClr val="339933"/>
    <a:srgbClr val="FFFFFF"/>
    <a:srgbClr val="134305"/>
    <a:srgbClr val="0A3104"/>
    <a:srgbClr val="45DD1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72" autoAdjust="0"/>
    <p:restoredTop sz="92023" autoAdjust="0"/>
  </p:normalViewPr>
  <p:slideViewPr>
    <p:cSldViewPr snapToObjects="1"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525CAC4-5DB4-4293-B339-6732BDC042ED}" type="datetime1">
              <a:rPr lang="en-US"/>
              <a:pPr>
                <a:defRPr/>
              </a:pPr>
              <a:t>2/14/2013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3886096D-12BE-4AFA-B5B0-20BC2F869E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36254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CA8015D-8ECA-4750-8745-83EEE3A3A497}" type="datetime1">
              <a:rPr lang="en-US"/>
              <a:pPr>
                <a:defRPr/>
              </a:pPr>
              <a:t>2/14/2013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5B07399-C177-4554-9555-1BC9E937AC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02987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6616258" y="6400800"/>
            <a:ext cx="214674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900" dirty="0" smtClean="0">
                <a:solidFill>
                  <a:srgbClr val="A6A6A6"/>
                </a:solidFill>
                <a:latin typeface="Helvetica" charset="0"/>
                <a:ea typeface="ＭＳ Ｐゴシック" charset="-128"/>
                <a:cs typeface="Helvetica" charset="0"/>
              </a:rPr>
              <a:t>Copper Frog, LLC - Client </a:t>
            </a:r>
            <a:r>
              <a:rPr lang="en-US" sz="900" dirty="0">
                <a:solidFill>
                  <a:srgbClr val="A6A6A6"/>
                </a:solidFill>
                <a:latin typeface="Helvetica" charset="0"/>
                <a:ea typeface="ＭＳ Ｐゴシック" charset="-128"/>
                <a:cs typeface="Helvetica" charset="0"/>
              </a:rPr>
              <a:t>Confidential</a:t>
            </a:r>
          </a:p>
        </p:txBody>
      </p:sp>
      <p:pic>
        <p:nvPicPr>
          <p:cNvPr id="18433" name="Picture 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95400"/>
            <a:ext cx="8153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381000" y="6323013"/>
            <a:ext cx="8305800" cy="1587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6879151" y="6400800"/>
            <a:ext cx="1883849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900" dirty="0" smtClean="0">
                <a:solidFill>
                  <a:srgbClr val="A6A6A6"/>
                </a:solidFill>
                <a:latin typeface="Helvetica" charset="0"/>
                <a:ea typeface="ＭＳ Ｐゴシック" charset="-128"/>
                <a:cs typeface="Helvetica" charset="0"/>
              </a:rPr>
              <a:t>Copper Frog, LLC © 2013 </a:t>
            </a:r>
            <a:r>
              <a:rPr lang="en-US" sz="900" dirty="0" smtClean="0">
                <a:solidFill>
                  <a:srgbClr val="58A80F"/>
                </a:solidFill>
                <a:latin typeface="Helvetica" charset="0"/>
                <a:ea typeface="ＭＳ Ｐゴシック" charset="-128"/>
                <a:cs typeface="Helvetica" charset="0"/>
              </a:rPr>
              <a:t>|</a:t>
            </a:r>
            <a:r>
              <a:rPr lang="en-US" sz="900" dirty="0" smtClean="0">
                <a:solidFill>
                  <a:srgbClr val="00A92F"/>
                </a:solidFill>
                <a:latin typeface="Helvetica" charset="0"/>
                <a:ea typeface="ＭＳ Ｐゴシック" charset="-128"/>
                <a:cs typeface="Helvetica" charset="0"/>
              </a:rPr>
              <a:t>   </a:t>
            </a:r>
            <a:fld id="{85078023-F75B-4AF1-A528-CF314F74FFBF}" type="slidenum">
              <a:rPr lang="en-US" sz="900" smtClean="0">
                <a:solidFill>
                  <a:srgbClr val="A6A6A6"/>
                </a:solidFill>
                <a:latin typeface="Helvetica" charset="0"/>
                <a:ea typeface="ＭＳ Ｐゴシック" charset="-128"/>
                <a:cs typeface="Helvetica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rgbClr val="A6A6A6"/>
              </a:solidFill>
              <a:latin typeface="Helvetica" charset="0"/>
              <a:ea typeface="ＭＳ Ｐゴシック" charset="-128"/>
              <a:cs typeface="Helvetica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00379"/>
            <a:ext cx="8229600" cy="914400"/>
          </a:xfrm>
          <a:prstGeom prst="rect">
            <a:avLst/>
          </a:prstGeom>
          <a:ln>
            <a:noFill/>
          </a:ln>
        </p:spPr>
        <p:txBody>
          <a:bodyPr anchor="b">
            <a:normAutofit/>
          </a:bodyPr>
          <a:lstStyle>
            <a:lvl1pPr algn="l">
              <a:lnSpc>
                <a:spcPts val="3200"/>
              </a:lnSpc>
              <a:spcAft>
                <a:spcPts val="0"/>
              </a:spcAft>
              <a:defRPr sz="3000" b="0">
                <a:solidFill>
                  <a:srgbClr val="76BB41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58A80F"/>
              </a:buClr>
              <a:buFont typeface="Wingdings" charset="2"/>
              <a:buChar char="§"/>
              <a:defRPr sz="2400" b="0">
                <a:latin typeface="Helvetica"/>
                <a:cs typeface="Helvetica"/>
              </a:defRPr>
            </a:lvl1pPr>
            <a:lvl2pPr>
              <a:buClr>
                <a:srgbClr val="58A80F"/>
              </a:buClr>
              <a:buFont typeface="Lucida Grande"/>
              <a:buChar char="–"/>
              <a:defRPr sz="1800">
                <a:latin typeface="Helvetica"/>
                <a:cs typeface="Helvetica"/>
              </a:defRPr>
            </a:lvl2pPr>
            <a:lvl3pPr>
              <a:buClr>
                <a:srgbClr val="58A80F"/>
              </a:buClr>
              <a:buFont typeface="Lucida Grande"/>
              <a:buChar char="–"/>
              <a:defRPr sz="1600">
                <a:latin typeface="Helvetica"/>
                <a:cs typeface="Helvetica"/>
              </a:defRPr>
            </a:lvl3pPr>
            <a:lvl4pPr>
              <a:buClr>
                <a:srgbClr val="58A80F"/>
              </a:buClr>
              <a:buFont typeface="Lucida Grande"/>
              <a:buChar char="–"/>
              <a:defRPr sz="1400">
                <a:latin typeface="Helvetica"/>
                <a:cs typeface="Helvetica"/>
              </a:defRPr>
            </a:lvl4pPr>
            <a:lvl5pPr>
              <a:buClr>
                <a:srgbClr val="58A80F"/>
              </a:buClr>
              <a:buFont typeface="Lucida Grande"/>
              <a:buChar char="–"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53400" y="5943600"/>
            <a:ext cx="457200" cy="280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Helvetica" charset="0"/>
                <a:ea typeface="ＭＳ Ｐゴシック" charset="-128"/>
                <a:cs typeface="Helvetica" charset="0"/>
              </a:defRPr>
            </a:lvl1pPr>
          </a:lstStyle>
          <a:p>
            <a:pPr>
              <a:defRPr/>
            </a:pPr>
            <a:fld id="{78F7EE8A-92F0-4866-A183-FF2F1C3F3315}" type="datetime2">
              <a:rPr lang="en-US" smtClean="0"/>
              <a:pPr>
                <a:defRPr/>
              </a:pPr>
              <a:t>Thursday, February 14,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9400" y="6356350"/>
            <a:ext cx="5334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Helvetica"/>
                <a:ea typeface="ＭＳ Ｐゴシック" charset="-128"/>
                <a:cs typeface="Helvetica"/>
              </a:defRPr>
            </a:lvl1pPr>
          </a:lstStyle>
          <a:p>
            <a:pPr>
              <a:defRPr/>
            </a:pPr>
            <a:r>
              <a:rPr lang="en-US" dirty="0" smtClean="0"/>
              <a:t>ABC Tablet Application - Hosting Performance Analysis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356350"/>
            <a:ext cx="30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Helvetica" charset="0"/>
                <a:ea typeface="ＭＳ Ｐゴシック" charset="-128"/>
                <a:cs typeface="Helvetica" charset="0"/>
              </a:defRPr>
            </a:lvl1pPr>
          </a:lstStyle>
          <a:p>
            <a:pPr>
              <a:defRPr/>
            </a:pPr>
            <a:fld id="{56744C04-68B0-4A85-B059-8D8BDABDC4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Helvetica"/>
          <a:ea typeface="ＭＳ Ｐゴシック" charset="-128"/>
          <a:cs typeface="Helvetic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charset="0"/>
          <a:ea typeface="ＭＳ Ｐゴシック" charset="-128"/>
          <a:cs typeface="Helvetic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charset="0"/>
          <a:ea typeface="ＭＳ Ｐゴシック" charset="-128"/>
          <a:cs typeface="Helvetic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charset="0"/>
          <a:ea typeface="ＭＳ Ｐゴシック" charset="-128"/>
          <a:cs typeface="Helvetic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charset="0"/>
          <a:ea typeface="ＭＳ Ｐゴシック" charset="-128"/>
          <a:cs typeface="Helvetica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76BB41"/>
        </a:buClr>
        <a:buFont typeface="Wingdings" pitchFamily="2" charset="2"/>
        <a:buChar char="§"/>
        <a:defRPr sz="3200" kern="1200">
          <a:solidFill>
            <a:schemeClr val="tx1"/>
          </a:solidFill>
          <a:latin typeface="Helvetica"/>
          <a:ea typeface="ＭＳ Ｐゴシック" charset="-128"/>
          <a:cs typeface="Helvetic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76BB41"/>
        </a:buClr>
        <a:buFont typeface="Lucida Grande"/>
        <a:buChar char="–"/>
        <a:defRPr sz="2800" kern="1200">
          <a:solidFill>
            <a:schemeClr val="tx1"/>
          </a:solidFill>
          <a:latin typeface="Helvetica"/>
          <a:ea typeface="ＭＳ Ｐゴシック" charset="-128"/>
          <a:cs typeface="Helvetic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76BB41"/>
        </a:buClr>
        <a:buFont typeface="Lucida Grande"/>
        <a:buChar char="–"/>
        <a:defRPr sz="2400" kern="1200">
          <a:solidFill>
            <a:schemeClr val="tx1"/>
          </a:solidFill>
          <a:latin typeface="Helvetica"/>
          <a:ea typeface="ＭＳ Ｐゴシック" charset="-128"/>
          <a:cs typeface="Helvetic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76BB41"/>
        </a:buClr>
        <a:buFont typeface="Lucida Grande"/>
        <a:buChar char="–"/>
        <a:defRPr sz="2000" kern="1200">
          <a:solidFill>
            <a:schemeClr val="tx1"/>
          </a:solidFill>
          <a:latin typeface="Helvetica"/>
          <a:ea typeface="ＭＳ Ｐゴシック" charset="-128"/>
          <a:cs typeface="Helvetic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76BB41"/>
        </a:buClr>
        <a:buFont typeface="Lucida Grande"/>
        <a:buChar char="–"/>
        <a:defRPr sz="2000" kern="1200">
          <a:solidFill>
            <a:schemeClr val="tx1"/>
          </a:solidFill>
          <a:latin typeface="Helvetica"/>
          <a:ea typeface="ＭＳ Ｐゴシック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0"/>
            <a:ext cx="8915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Sustainable Cloud Applications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579127"/>
            <a:ext cx="2441694" cy="3754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romanUcPeriod"/>
            </a:pPr>
            <a:r>
              <a:rPr lang="en-US" sz="1200" dirty="0" smtClean="0"/>
              <a:t>Overview</a:t>
            </a:r>
            <a:endParaRPr lang="en-US" sz="1200" dirty="0"/>
          </a:p>
          <a:p>
            <a:pPr marL="342900" indent="-342900">
              <a:lnSpc>
                <a:spcPct val="200000"/>
              </a:lnSpc>
              <a:buFont typeface="+mj-lt"/>
              <a:buAutoNum type="romanUcPeriod"/>
            </a:pPr>
            <a:r>
              <a:rPr lang="en-US" sz="1200" dirty="0" smtClean="0"/>
              <a:t>Capabilities</a:t>
            </a:r>
          </a:p>
          <a:p>
            <a:pPr marL="342900" indent="-342900">
              <a:lnSpc>
                <a:spcPct val="200000"/>
              </a:lnSpc>
              <a:buFont typeface="+mj-lt"/>
              <a:buAutoNum type="romanUcPeriod"/>
            </a:pPr>
            <a:r>
              <a:rPr lang="en-US" sz="1200" dirty="0" smtClean="0"/>
              <a:t>Starting your Journey</a:t>
            </a:r>
          </a:p>
          <a:p>
            <a:pPr marL="342900" indent="-342900">
              <a:lnSpc>
                <a:spcPct val="200000"/>
              </a:lnSpc>
              <a:buFont typeface="+mj-lt"/>
              <a:buAutoNum type="romanUcPeriod"/>
            </a:pPr>
            <a:r>
              <a:rPr lang="en-US" sz="1200" dirty="0" smtClean="0"/>
              <a:t>Strategy</a:t>
            </a:r>
          </a:p>
          <a:p>
            <a:pPr marL="342900" indent="-342900">
              <a:lnSpc>
                <a:spcPct val="200000"/>
              </a:lnSpc>
              <a:buFont typeface="+mj-lt"/>
              <a:buAutoNum type="romanUcPeriod"/>
            </a:pPr>
            <a:r>
              <a:rPr lang="en-US" sz="1200" dirty="0" smtClean="0"/>
              <a:t>Architectures</a:t>
            </a:r>
          </a:p>
          <a:p>
            <a:pPr marL="342900" indent="-342900">
              <a:lnSpc>
                <a:spcPct val="200000"/>
              </a:lnSpc>
              <a:buFont typeface="+mj-lt"/>
              <a:buAutoNum type="romanUcPeriod"/>
            </a:pPr>
            <a:r>
              <a:rPr lang="en-US" sz="1200" dirty="0" smtClean="0"/>
              <a:t>Building Your Solution</a:t>
            </a:r>
          </a:p>
          <a:p>
            <a:pPr marL="342900" indent="-342900">
              <a:lnSpc>
                <a:spcPct val="200000"/>
              </a:lnSpc>
              <a:buFont typeface="+mj-lt"/>
              <a:buAutoNum type="romanUcPeriod"/>
            </a:pPr>
            <a:r>
              <a:rPr lang="en-US" sz="1200" dirty="0" smtClean="0"/>
              <a:t>Implementation</a:t>
            </a:r>
          </a:p>
          <a:p>
            <a:pPr marL="342900" indent="-342900">
              <a:lnSpc>
                <a:spcPct val="200000"/>
              </a:lnSpc>
              <a:buFont typeface="+mj-lt"/>
              <a:buAutoNum type="romanUcPeriod"/>
            </a:pPr>
            <a:r>
              <a:rPr lang="en-US" sz="1200" dirty="0" smtClean="0"/>
              <a:t>Quality, Security, Monitoring</a:t>
            </a:r>
          </a:p>
          <a:p>
            <a:pPr marL="342900" indent="-342900">
              <a:lnSpc>
                <a:spcPct val="200000"/>
              </a:lnSpc>
              <a:buFont typeface="+mj-lt"/>
              <a:buAutoNum type="romanUcPeriod"/>
            </a:pPr>
            <a:r>
              <a:rPr lang="en-US" sz="1200" dirty="0" smtClean="0"/>
              <a:t>Maintaining</a:t>
            </a:r>
          </a:p>
          <a:p>
            <a:pPr marL="342900" indent="-342900">
              <a:lnSpc>
                <a:spcPct val="200000"/>
              </a:lnSpc>
              <a:buFont typeface="+mj-lt"/>
              <a:buAutoNum type="romanUcPeriod"/>
            </a:pPr>
            <a:r>
              <a:rPr lang="en-US" sz="1200" dirty="0" smtClean="0"/>
              <a:t>A Great User Experience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2590800"/>
            <a:ext cx="5105400" cy="1768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6308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35890</TotalTime>
  <Words>24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Sustainable Cloud Applications </vt:lpstr>
    </vt:vector>
  </TitlesOfParts>
  <Company>Copper Frog,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ABC - Monthly Program Reporting</dc:title>
  <dc:subject>Copper Frog Hosting Services</dc:subject>
  <dc:creator>Dana Turner Chief Operating Officer</dc:creator>
  <cp:keywords>Hosting</cp:keywords>
  <dc:description>Framework for contractual monthly reporting
February 2, 2013</dc:description>
  <cp:lastModifiedBy>dturner</cp:lastModifiedBy>
  <cp:revision>2698</cp:revision>
  <dcterms:created xsi:type="dcterms:W3CDTF">2010-09-10T16:47:27Z</dcterms:created>
  <dcterms:modified xsi:type="dcterms:W3CDTF">2013-02-15T03:26:13Z</dcterms:modified>
  <cp:category>Monthly Performance Analysis</cp:category>
  <cp:contentStatus>Model in development</cp:contentStatus>
</cp:coreProperties>
</file>